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media/image11.jpg" ContentType="image/jpeg"/>
  <Override PartName="/ppt/media/image12.jpg" ContentType="image/jpeg"/>
  <Override PartName="/ppt/media/image18.jpg" ContentType="image/jpeg"/>
  <Override PartName="/ppt/media/image19.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78" r:id="rId7"/>
    <p:sldId id="284" r:id="rId8"/>
    <p:sldId id="285" r:id="rId9"/>
    <p:sldId id="261" r:id="rId10"/>
    <p:sldId id="262" r:id="rId11"/>
    <p:sldId id="263" r:id="rId12"/>
    <p:sldId id="264" r:id="rId13"/>
    <p:sldId id="265" r:id="rId14"/>
    <p:sldId id="266" r:id="rId15"/>
    <p:sldId id="282" r:id="rId16"/>
    <p:sldId id="267" r:id="rId17"/>
    <p:sldId id="268" r:id="rId18"/>
    <p:sldId id="269" r:id="rId19"/>
    <p:sldId id="280" r:id="rId20"/>
    <p:sldId id="289" r:id="rId21"/>
    <p:sldId id="283" r:id="rId22"/>
    <p:sldId id="272" r:id="rId23"/>
    <p:sldId id="287" r:id="rId24"/>
    <p:sldId id="277" r:id="rId25"/>
    <p:sldId id="288" r:id="rId26"/>
    <p:sldId id="275" r:id="rId27"/>
    <p:sldId id="274" r:id="rId28"/>
    <p:sldId id="276" r:id="rId29"/>
    <p:sldId id="279" r:id="rId30"/>
  </p:sldIdLst>
  <p:sldSz cx="12192000" cy="6858000"/>
  <p:notesSz cx="9906000" cy="6794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varScale="1">
        <p:scale>
          <a:sx n="108" d="100"/>
          <a:sy n="108" d="100"/>
        </p:scale>
        <p:origin x="73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92600" cy="341298"/>
          </a:xfrm>
          <a:prstGeom prst="rect">
            <a:avLst/>
          </a:prstGeom>
        </p:spPr>
        <p:txBody>
          <a:bodyPr vert="horz" lIns="80156" tIns="40078" rIns="80156" bIns="40078" rtlCol="0"/>
          <a:lstStyle>
            <a:lvl1pPr algn="l">
              <a:defRPr sz="1100"/>
            </a:lvl1pPr>
          </a:lstStyle>
          <a:p>
            <a:endParaRPr lang="de-DE"/>
          </a:p>
        </p:txBody>
      </p:sp>
      <p:sp>
        <p:nvSpPr>
          <p:cNvPr id="3" name="Datumsplatzhalter 2"/>
          <p:cNvSpPr>
            <a:spLocks noGrp="1"/>
          </p:cNvSpPr>
          <p:nvPr>
            <p:ph type="dt" idx="1"/>
          </p:nvPr>
        </p:nvSpPr>
        <p:spPr>
          <a:xfrm>
            <a:off x="5610820" y="0"/>
            <a:ext cx="4292600" cy="341298"/>
          </a:xfrm>
          <a:prstGeom prst="rect">
            <a:avLst/>
          </a:prstGeom>
        </p:spPr>
        <p:txBody>
          <a:bodyPr vert="horz" lIns="80156" tIns="40078" rIns="80156" bIns="40078" rtlCol="0"/>
          <a:lstStyle>
            <a:lvl1pPr algn="r">
              <a:defRPr sz="1100"/>
            </a:lvl1pPr>
          </a:lstStyle>
          <a:p>
            <a:fld id="{39FFDB89-5C02-455E-99E4-8A392547ABA4}" type="datetimeFigureOut">
              <a:rPr lang="de-DE" smtClean="0"/>
              <a:t>07.01.2025</a:t>
            </a:fld>
            <a:endParaRPr lang="de-DE"/>
          </a:p>
        </p:txBody>
      </p:sp>
      <p:sp>
        <p:nvSpPr>
          <p:cNvPr id="4" name="Folienbildplatzhalter 3"/>
          <p:cNvSpPr>
            <a:spLocks noGrp="1" noRot="1" noChangeAspect="1"/>
          </p:cNvSpPr>
          <p:nvPr>
            <p:ph type="sldImg" idx="2"/>
          </p:nvPr>
        </p:nvSpPr>
        <p:spPr>
          <a:xfrm>
            <a:off x="2914650" y="849313"/>
            <a:ext cx="4076700" cy="2293937"/>
          </a:xfrm>
          <a:prstGeom prst="rect">
            <a:avLst/>
          </a:prstGeom>
          <a:noFill/>
          <a:ln w="12700">
            <a:solidFill>
              <a:prstClr val="black"/>
            </a:solidFill>
          </a:ln>
        </p:spPr>
        <p:txBody>
          <a:bodyPr vert="horz" lIns="80156" tIns="40078" rIns="80156" bIns="40078" rtlCol="0" anchor="ctr"/>
          <a:lstStyle/>
          <a:p>
            <a:endParaRPr lang="de-DE"/>
          </a:p>
        </p:txBody>
      </p:sp>
      <p:sp>
        <p:nvSpPr>
          <p:cNvPr id="5" name="Notizenplatzhalter 4"/>
          <p:cNvSpPr>
            <a:spLocks noGrp="1"/>
          </p:cNvSpPr>
          <p:nvPr>
            <p:ph type="body" sz="quarter" idx="3"/>
          </p:nvPr>
        </p:nvSpPr>
        <p:spPr>
          <a:xfrm>
            <a:off x="990600" y="3269854"/>
            <a:ext cx="7924800" cy="2675334"/>
          </a:xfrm>
          <a:prstGeom prst="rect">
            <a:avLst/>
          </a:prstGeom>
        </p:spPr>
        <p:txBody>
          <a:bodyPr vert="horz" lIns="80156" tIns="40078" rIns="80156" bIns="4007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3203"/>
            <a:ext cx="4292600" cy="341297"/>
          </a:xfrm>
          <a:prstGeom prst="rect">
            <a:avLst/>
          </a:prstGeom>
        </p:spPr>
        <p:txBody>
          <a:bodyPr vert="horz" lIns="80156" tIns="40078" rIns="80156" bIns="40078" rtlCol="0" anchor="b"/>
          <a:lstStyle>
            <a:lvl1pPr algn="l">
              <a:defRPr sz="1100"/>
            </a:lvl1pPr>
          </a:lstStyle>
          <a:p>
            <a:endParaRPr lang="de-DE"/>
          </a:p>
        </p:txBody>
      </p:sp>
      <p:sp>
        <p:nvSpPr>
          <p:cNvPr id="7" name="Foliennummernplatzhalter 6"/>
          <p:cNvSpPr>
            <a:spLocks noGrp="1"/>
          </p:cNvSpPr>
          <p:nvPr>
            <p:ph type="sldNum" sz="quarter" idx="5"/>
          </p:nvPr>
        </p:nvSpPr>
        <p:spPr>
          <a:xfrm>
            <a:off x="5610820" y="6453203"/>
            <a:ext cx="4292600" cy="341297"/>
          </a:xfrm>
          <a:prstGeom prst="rect">
            <a:avLst/>
          </a:prstGeom>
        </p:spPr>
        <p:txBody>
          <a:bodyPr vert="horz" lIns="80156" tIns="40078" rIns="80156" bIns="40078" rtlCol="0" anchor="b"/>
          <a:lstStyle>
            <a:lvl1pPr algn="r">
              <a:defRPr sz="1100"/>
            </a:lvl1pPr>
          </a:lstStyle>
          <a:p>
            <a:fld id="{2E92FD6A-33E6-4C7A-9E85-F8B812B689E1}" type="slidenum">
              <a:rPr lang="de-DE" smtClean="0"/>
              <a:t>‹Nr.›</a:t>
            </a:fld>
            <a:endParaRPr lang="de-DE"/>
          </a:p>
        </p:txBody>
      </p:sp>
    </p:spTree>
    <p:extLst>
      <p:ext uri="{BB962C8B-B14F-4D97-AF65-F5344CB8AC3E}">
        <p14:creationId xmlns:p14="http://schemas.microsoft.com/office/powerpoint/2010/main" val="264522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92FD6A-33E6-4C7A-9E85-F8B812B689E1}" type="slidenum">
              <a:rPr lang="de-DE" smtClean="0"/>
              <a:t>9</a:t>
            </a:fld>
            <a:endParaRPr lang="de-DE"/>
          </a:p>
        </p:txBody>
      </p:sp>
    </p:spTree>
    <p:extLst>
      <p:ext uri="{BB962C8B-B14F-4D97-AF65-F5344CB8AC3E}">
        <p14:creationId xmlns:p14="http://schemas.microsoft.com/office/powerpoint/2010/main" val="216390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7575" y="609282"/>
            <a:ext cx="10356850" cy="701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7531F64-2FEB-4982-BC77-D526E5259418}" type="datetime1">
              <a:rPr lang="en-US" smtClean="0"/>
              <a:t>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AB16299-AAE6-4C25-AE40-B45D16E4DF7F}" type="datetime1">
              <a:rPr lang="en-US" smtClean="0"/>
              <a:t>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4E8ADEB-B8B3-40B8-981A-7CE51A20C47A}" type="datetime1">
              <a:rPr lang="en-US" smtClean="0"/>
              <a:t>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1500B5C-4437-4108-B891-5EA5B6335C30}" type="datetime1">
              <a:rPr lang="en-US" smtClean="0"/>
              <a:t>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453A494-6B7C-4E1C-A40F-B380A263A452}" type="datetime1">
              <a:rPr lang="en-US" smtClean="0"/>
              <a:t>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9110" y="417449"/>
            <a:ext cx="6713778" cy="1097915"/>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7575" y="1765680"/>
            <a:ext cx="10356850" cy="4232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4EF7F713-5B3D-408C-B5FE-9C905B1F204D}" type="datetime1">
              <a:rPr lang="en-US" smtClean="0"/>
              <a:t>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u-berlin.de/studium/international/studium_ausland/direkt/Programme-und-Ausschreibungen/da_uk/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prachenzentrum.fu-berlin.de/erasmus/bewerbung/bewerbungsunterlagen/formulare/Gutachten_Formular_ZE-Sprachenzentrum_rev-ON_pdf-.pdf"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fuberlin.moveon4.de/form/6731045d21961d932402ede4/deu" TargetMode="External"/><Relationship Id="rId4" Type="http://schemas.openxmlformats.org/officeDocument/2006/relationships/hyperlink" Target="mailto:erasmus@sprachenzentrum.fu-berlin.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uberlin.moveon4.de/locallogin/587268d285fb96d8253eb7d5/deu" TargetMode="External"/><Relationship Id="rId2" Type="http://schemas.openxmlformats.org/officeDocument/2006/relationships/hyperlink" Target="https://www.fu-berlin.de/studium/international/studium_ausland/erasmus/bewerbung/infos_fristen/index.htm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outgoing-erasmus@fu-berlin.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prachenzentrum.fu-berlin.de/downloads/anmeldeformular-selbstevaluierung-spanisch-sprachtest-fuer-outgoings.pdf" TargetMode="External"/><Relationship Id="rId2" Type="http://schemas.openxmlformats.org/officeDocument/2006/relationships/hyperlink" Target="https://www.sprachenzentrum.fu-berlin.de/ueber_uns/kontakt/index.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sprachenzentrum.fu-berlin.de/ueber_uns/mitarbeiter/index.html" TargetMode="External"/><Relationship Id="rId2" Type="http://schemas.openxmlformats.org/officeDocument/2006/relationships/hyperlink" Target="mailto:sprachenzentrum@fu-berlin.d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hyperlink" Target="https://lists.fu-berlin.de/listinfo/studi-chancen-internation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prachenzentrum.fu-berlin.de/erasmus/index.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utgoing-erasmus@fu-berlin.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prachenzentrum.fu-berlin.de/erasmus/index.html" TargetMode="External"/><Relationship Id="rId2" Type="http://schemas.openxmlformats.org/officeDocument/2006/relationships/hyperlink" Target="mailto:erasmus@sprachenzentrum.fu-berlin.de" TargetMode="External"/><Relationship Id="rId1" Type="http://schemas.openxmlformats.org/officeDocument/2006/relationships/slideLayout" Target="../slideLayouts/slideLayout3.xml"/><Relationship Id="rId4" Type="http://schemas.openxmlformats.org/officeDocument/2006/relationships/hyperlink" Target="https://www.sprachenzentrum.fu-berlin.de/erasmus/partnerhochschulen/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1447800"/>
            <a:ext cx="4145915" cy="483870"/>
          </a:xfrm>
          <a:prstGeom prst="rect">
            <a:avLst/>
          </a:prstGeom>
        </p:spPr>
        <p:txBody>
          <a:bodyPr vert="horz" wrap="square" lIns="0" tIns="13335" rIns="0" bIns="0" rtlCol="0">
            <a:spAutoFit/>
          </a:bodyPr>
          <a:lstStyle/>
          <a:p>
            <a:pPr marL="12700">
              <a:lnSpc>
                <a:spcPct val="100000"/>
              </a:lnSpc>
              <a:spcBef>
                <a:spcPts val="105"/>
              </a:spcBef>
            </a:pPr>
            <a:r>
              <a:rPr sz="3000" i="1" spc="-20" dirty="0">
                <a:latin typeface="Calibri Light"/>
                <a:cs typeface="Calibri Light"/>
              </a:rPr>
              <a:t>Informationsveranstaltung:</a:t>
            </a:r>
            <a:endParaRPr sz="3000" dirty="0">
              <a:latin typeface="Calibri Light"/>
              <a:cs typeface="Calibri Light"/>
            </a:endParaRPr>
          </a:p>
        </p:txBody>
      </p:sp>
      <p:sp>
        <p:nvSpPr>
          <p:cNvPr id="3" name="object 3"/>
          <p:cNvSpPr txBox="1"/>
          <p:nvPr/>
        </p:nvSpPr>
        <p:spPr>
          <a:xfrm>
            <a:off x="3505200" y="2743200"/>
            <a:ext cx="5166360" cy="2328545"/>
          </a:xfrm>
          <a:prstGeom prst="rect">
            <a:avLst/>
          </a:prstGeom>
        </p:spPr>
        <p:txBody>
          <a:bodyPr vert="horz" wrap="square" lIns="0" tIns="107950" rIns="0" bIns="0" rtlCol="0">
            <a:spAutoFit/>
          </a:bodyPr>
          <a:lstStyle/>
          <a:p>
            <a:pPr marL="69215" marR="5080" indent="-57150" algn="just">
              <a:lnSpc>
                <a:spcPts val="5820"/>
              </a:lnSpc>
              <a:spcBef>
                <a:spcPts val="850"/>
              </a:spcBef>
            </a:pPr>
            <a:r>
              <a:rPr sz="5400" b="0" spc="-25" dirty="0">
                <a:latin typeface="Calibri Light"/>
                <a:cs typeface="Calibri Light"/>
              </a:rPr>
              <a:t>Erasmus </a:t>
            </a:r>
            <a:r>
              <a:rPr sz="5400" b="0" dirty="0">
                <a:latin typeface="Calibri Light"/>
                <a:cs typeface="Calibri Light"/>
              </a:rPr>
              <a:t>+ </a:t>
            </a:r>
            <a:r>
              <a:rPr sz="5400" b="0" spc="-10" dirty="0">
                <a:latin typeface="Calibri Light"/>
                <a:cs typeface="Calibri Light"/>
              </a:rPr>
              <a:t>über</a:t>
            </a:r>
            <a:r>
              <a:rPr sz="5400" b="0" spc="-835" dirty="0">
                <a:latin typeface="Calibri Light"/>
                <a:cs typeface="Calibri Light"/>
              </a:rPr>
              <a:t> </a:t>
            </a:r>
            <a:r>
              <a:rPr sz="5400" b="0" spc="-15" dirty="0">
                <a:latin typeface="Calibri Light"/>
                <a:cs typeface="Calibri Light"/>
              </a:rPr>
              <a:t>die  </a:t>
            </a:r>
            <a:r>
              <a:rPr sz="5400" b="0" spc="-20" dirty="0">
                <a:latin typeface="Calibri Light"/>
                <a:cs typeface="Calibri Light"/>
              </a:rPr>
              <a:t>Zentraleinrichtung  </a:t>
            </a:r>
            <a:r>
              <a:rPr sz="5400" b="0" spc="-50" dirty="0">
                <a:latin typeface="Calibri Light"/>
                <a:cs typeface="Calibri Light"/>
              </a:rPr>
              <a:t>Sprachenzentrum</a:t>
            </a:r>
            <a:endParaRPr sz="5400" dirty="0">
              <a:latin typeface="Calibri Light"/>
              <a:cs typeface="Calibri Light"/>
            </a:endParaRPr>
          </a:p>
        </p:txBody>
      </p:sp>
      <p:sp>
        <p:nvSpPr>
          <p:cNvPr id="4" name="object 4"/>
          <p:cNvSpPr txBox="1"/>
          <p:nvPr/>
        </p:nvSpPr>
        <p:spPr>
          <a:xfrm>
            <a:off x="5027714" y="5897524"/>
            <a:ext cx="2270760" cy="391795"/>
          </a:xfrm>
          <a:prstGeom prst="rect">
            <a:avLst/>
          </a:prstGeom>
        </p:spPr>
        <p:txBody>
          <a:bodyPr vert="horz" wrap="square" lIns="0" tIns="12700" rIns="0" bIns="0" rtlCol="0">
            <a:spAutoFit/>
          </a:bodyPr>
          <a:lstStyle/>
          <a:p>
            <a:pPr marL="12700">
              <a:lnSpc>
                <a:spcPct val="100000"/>
              </a:lnSpc>
              <a:spcBef>
                <a:spcPts val="100"/>
              </a:spcBef>
            </a:pPr>
            <a:r>
              <a:rPr lang="de-DE" sz="2400" dirty="0">
                <a:latin typeface="Calibri"/>
                <a:cs typeface="Calibri"/>
              </a:rPr>
              <a:t>02.12.2024</a:t>
            </a:r>
            <a:endParaRPr sz="2400" dirty="0">
              <a:latin typeface="Calibri"/>
              <a:cs typeface="Calibri"/>
            </a:endParaRPr>
          </a:p>
        </p:txBody>
      </p:sp>
      <p:pic>
        <p:nvPicPr>
          <p:cNvPr id="7" name="Grafik 6">
            <a:extLst>
              <a:ext uri="{FF2B5EF4-FFF2-40B4-BE49-F238E27FC236}">
                <a16:creationId xmlns:a16="http://schemas.microsoft.com/office/drawing/2014/main" id="{33AD6479-2E06-465F-991F-4C003DF1F757}"/>
              </a:ext>
            </a:extLst>
          </p:cNvPr>
          <p:cNvPicPr>
            <a:picLocks noChangeAspect="1"/>
          </p:cNvPicPr>
          <p:nvPr/>
        </p:nvPicPr>
        <p:blipFill>
          <a:blip r:embed="rId2"/>
          <a:stretch>
            <a:fillRect/>
          </a:stretch>
        </p:blipFill>
        <p:spPr>
          <a:xfrm>
            <a:off x="7801466" y="1"/>
            <a:ext cx="4390533"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55" dirty="0">
                <a:solidFill>
                  <a:srgbClr val="C00000"/>
                </a:solidFill>
              </a:rPr>
              <a:t>BA </a:t>
            </a:r>
            <a:r>
              <a:rPr sz="2750" spc="20" dirty="0">
                <a:solidFill>
                  <a:srgbClr val="C00000"/>
                </a:solidFill>
              </a:rPr>
              <a:t>Deutsche</a:t>
            </a:r>
            <a:r>
              <a:rPr sz="2750" spc="-425" dirty="0">
                <a:solidFill>
                  <a:srgbClr val="C00000"/>
                </a:solidFill>
              </a:rPr>
              <a:t> </a:t>
            </a:r>
            <a:r>
              <a:rPr sz="2750" spc="25" dirty="0">
                <a:solidFill>
                  <a:srgbClr val="C00000"/>
                </a:solidFill>
              </a:rPr>
              <a:t>Philologie</a:t>
            </a:r>
            <a:endParaRPr sz="2750"/>
          </a:p>
        </p:txBody>
      </p:sp>
      <p:sp>
        <p:nvSpPr>
          <p:cNvPr id="3" name="object 3"/>
          <p:cNvSpPr txBox="1"/>
          <p:nvPr/>
        </p:nvSpPr>
        <p:spPr>
          <a:xfrm>
            <a:off x="2729572" y="2509659"/>
            <a:ext cx="6403340" cy="2247025"/>
          </a:xfrm>
          <a:prstGeom prst="rect">
            <a:avLst/>
          </a:prstGeom>
        </p:spPr>
        <p:txBody>
          <a:bodyPr vert="horz" wrap="square" lIns="0" tIns="12065" rIns="0" bIns="0" rtlCol="0">
            <a:spAutoFit/>
          </a:bodyPr>
          <a:lstStyle/>
          <a:p>
            <a:pPr marL="12700" marR="5080" indent="-635" algn="ctr">
              <a:lnSpc>
                <a:spcPct val="150600"/>
              </a:lnSpc>
              <a:spcBef>
                <a:spcPts val="95"/>
              </a:spcBef>
              <a:tabLst>
                <a:tab pos="767080" algn="l"/>
              </a:tabLst>
            </a:pPr>
            <a:r>
              <a:rPr sz="2400" b="1" spc="-20" dirty="0">
                <a:solidFill>
                  <a:srgbClr val="C00000"/>
                </a:solidFill>
                <a:latin typeface="Calibri"/>
                <a:cs typeface="Calibri"/>
              </a:rPr>
              <a:t>Paris	</a:t>
            </a:r>
            <a:r>
              <a:rPr sz="2400" b="1" dirty="0">
                <a:solidFill>
                  <a:srgbClr val="C00000"/>
                </a:solidFill>
                <a:latin typeface="Calibri"/>
                <a:cs typeface="Calibri"/>
              </a:rPr>
              <a:t>∙ </a:t>
            </a:r>
            <a:r>
              <a:rPr sz="2400" b="1" spc="-5" dirty="0">
                <a:solidFill>
                  <a:srgbClr val="C00000"/>
                </a:solidFill>
                <a:latin typeface="Calibri"/>
                <a:cs typeface="Calibri"/>
              </a:rPr>
              <a:t>Marseille </a:t>
            </a:r>
            <a:r>
              <a:rPr sz="2400" b="1" dirty="0">
                <a:solidFill>
                  <a:srgbClr val="C00000"/>
                </a:solidFill>
                <a:latin typeface="Calibri"/>
                <a:cs typeface="Calibri"/>
              </a:rPr>
              <a:t>∙ Lille ∙ </a:t>
            </a:r>
            <a:r>
              <a:rPr sz="2400" spc="-5" dirty="0">
                <a:latin typeface="Calibri"/>
                <a:cs typeface="Calibri"/>
              </a:rPr>
              <a:t>Französisch-Guyana  </a:t>
            </a:r>
            <a:r>
              <a:rPr sz="2400" b="1" spc="-5" dirty="0">
                <a:solidFill>
                  <a:srgbClr val="C00000"/>
                </a:solidFill>
                <a:latin typeface="Calibri"/>
                <a:cs typeface="Calibri"/>
              </a:rPr>
              <a:t>Madrid </a:t>
            </a:r>
            <a:r>
              <a:rPr sz="2400" b="1" dirty="0">
                <a:solidFill>
                  <a:srgbClr val="C00000"/>
                </a:solidFill>
                <a:latin typeface="Calibri"/>
                <a:cs typeface="Calibri"/>
              </a:rPr>
              <a:t>∙ Barcelona ∙ </a:t>
            </a:r>
            <a:r>
              <a:rPr sz="2400" dirty="0">
                <a:latin typeface="Calibri"/>
                <a:cs typeface="Calibri"/>
              </a:rPr>
              <a:t>Bilbao </a:t>
            </a:r>
            <a:r>
              <a:rPr sz="2400" b="1" dirty="0">
                <a:solidFill>
                  <a:srgbClr val="C00000"/>
                </a:solidFill>
                <a:latin typeface="Calibri"/>
                <a:cs typeface="Calibri"/>
              </a:rPr>
              <a:t>∙ Salamanca ∙ A </a:t>
            </a:r>
            <a:r>
              <a:rPr sz="2400" b="1" spc="-5" dirty="0">
                <a:solidFill>
                  <a:srgbClr val="C00000"/>
                </a:solidFill>
                <a:latin typeface="Calibri"/>
                <a:cs typeface="Calibri"/>
              </a:rPr>
              <a:t>Coruña  </a:t>
            </a:r>
            <a:r>
              <a:rPr sz="2400" b="1" dirty="0">
                <a:solidFill>
                  <a:srgbClr val="C00000"/>
                </a:solidFill>
                <a:latin typeface="Calibri"/>
                <a:cs typeface="Calibri"/>
              </a:rPr>
              <a:t>Neapel ∙ </a:t>
            </a:r>
            <a:r>
              <a:rPr sz="2400" b="1" spc="-5" dirty="0">
                <a:solidFill>
                  <a:srgbClr val="C00000"/>
                </a:solidFill>
                <a:latin typeface="Calibri"/>
                <a:cs typeface="Calibri"/>
              </a:rPr>
              <a:t>Pisa </a:t>
            </a:r>
            <a:r>
              <a:rPr sz="2400" b="1" dirty="0">
                <a:solidFill>
                  <a:srgbClr val="C00000"/>
                </a:solidFill>
                <a:latin typeface="Calibri"/>
                <a:cs typeface="Calibri"/>
              </a:rPr>
              <a:t>∙ Siena ∙</a:t>
            </a:r>
            <a:r>
              <a:rPr sz="2400" b="1" spc="10" dirty="0">
                <a:solidFill>
                  <a:srgbClr val="C00000"/>
                </a:solidFill>
                <a:latin typeface="Calibri"/>
                <a:cs typeface="Calibri"/>
              </a:rPr>
              <a:t> </a:t>
            </a:r>
            <a:r>
              <a:rPr sz="2400" b="1" spc="-30" dirty="0">
                <a:solidFill>
                  <a:srgbClr val="C00000"/>
                </a:solidFill>
                <a:latin typeface="Calibri"/>
                <a:cs typeface="Calibri"/>
              </a:rPr>
              <a:t>Turin</a:t>
            </a:r>
            <a:endParaRPr sz="2400" dirty="0">
              <a:latin typeface="Calibri"/>
              <a:cs typeface="Calibri"/>
            </a:endParaRPr>
          </a:p>
          <a:p>
            <a:pPr marR="67945" algn="ctr">
              <a:lnSpc>
                <a:spcPct val="100000"/>
              </a:lnSpc>
              <a:spcBef>
                <a:spcPts val="1460"/>
              </a:spcBef>
            </a:pPr>
            <a:r>
              <a:rPr sz="2400" b="1" spc="-5" dirty="0">
                <a:solidFill>
                  <a:srgbClr val="C00000"/>
                </a:solidFill>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91145" cy="2509659"/>
          </a:xfrm>
          <a:prstGeom prst="rect">
            <a:avLst/>
          </a:prstGeom>
        </p:spPr>
      </p:pic>
      <p:sp>
        <p:nvSpPr>
          <p:cNvPr id="14" name="Textfeld 13"/>
          <p:cNvSpPr txBox="1"/>
          <p:nvPr/>
        </p:nvSpPr>
        <p:spPr>
          <a:xfrm>
            <a:off x="-36946" y="2551999"/>
            <a:ext cx="2766517" cy="276999"/>
          </a:xfrm>
          <a:prstGeom prst="rect">
            <a:avLst/>
          </a:prstGeom>
          <a:noFill/>
        </p:spPr>
        <p:txBody>
          <a:bodyPr wrap="square" rtlCol="0">
            <a:spAutoFit/>
          </a:bodyPr>
          <a:lstStyle/>
          <a:p>
            <a:r>
              <a:rPr lang="fr-FR" sz="1200" dirty="0"/>
              <a:t>Université Sorbonne Nouvelle Paris III</a:t>
            </a:r>
            <a:endParaRPr lang="de-DE" sz="1200" dirty="0"/>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3656171"/>
            <a:ext cx="4114800" cy="3201829"/>
          </a:xfrm>
          <a:prstGeom prst="rect">
            <a:avLst/>
          </a:prstGeom>
        </p:spPr>
      </p:pic>
      <p:sp>
        <p:nvSpPr>
          <p:cNvPr id="16" name="Textfeld 15"/>
          <p:cNvSpPr txBox="1"/>
          <p:nvPr/>
        </p:nvSpPr>
        <p:spPr>
          <a:xfrm>
            <a:off x="9829800" y="3451864"/>
            <a:ext cx="2362200" cy="461665"/>
          </a:xfrm>
          <a:prstGeom prst="rect">
            <a:avLst/>
          </a:prstGeom>
          <a:noFill/>
        </p:spPr>
        <p:txBody>
          <a:bodyPr wrap="square" rtlCol="0">
            <a:spAutoFit/>
          </a:bodyPr>
          <a:lstStyle/>
          <a:p>
            <a:r>
              <a:rPr lang="de-DE" sz="1200" dirty="0" err="1"/>
              <a:t>Universidad</a:t>
            </a:r>
            <a:r>
              <a:rPr lang="de-DE" sz="1200" dirty="0"/>
              <a:t> </a:t>
            </a:r>
            <a:r>
              <a:rPr lang="de-DE" sz="1200" dirty="0" err="1"/>
              <a:t>Autónoma</a:t>
            </a:r>
            <a:r>
              <a:rPr lang="de-DE" sz="1200" dirty="0"/>
              <a:t> de Madrid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55" dirty="0">
                <a:solidFill>
                  <a:srgbClr val="C00000"/>
                </a:solidFill>
              </a:rPr>
              <a:t>BA </a:t>
            </a:r>
            <a:r>
              <a:rPr sz="2750" spc="5" dirty="0">
                <a:solidFill>
                  <a:srgbClr val="C00000"/>
                </a:solidFill>
              </a:rPr>
              <a:t>Französische</a:t>
            </a:r>
            <a:r>
              <a:rPr sz="2750" spc="-425" dirty="0">
                <a:solidFill>
                  <a:srgbClr val="C00000"/>
                </a:solidFill>
              </a:rPr>
              <a:t> </a:t>
            </a:r>
            <a:r>
              <a:rPr sz="2750" spc="15" dirty="0">
                <a:solidFill>
                  <a:srgbClr val="C00000"/>
                </a:solidFill>
              </a:rPr>
              <a:t>Philologie</a:t>
            </a:r>
            <a:endParaRPr sz="2750"/>
          </a:p>
        </p:txBody>
      </p:sp>
      <p:sp>
        <p:nvSpPr>
          <p:cNvPr id="3" name="object 3"/>
          <p:cNvSpPr txBox="1"/>
          <p:nvPr/>
        </p:nvSpPr>
        <p:spPr>
          <a:xfrm>
            <a:off x="2787014" y="2509659"/>
            <a:ext cx="6278245" cy="2245871"/>
          </a:xfrm>
          <a:prstGeom prst="rect">
            <a:avLst/>
          </a:prstGeom>
        </p:spPr>
        <p:txBody>
          <a:bodyPr vert="horz" wrap="square" lIns="0" tIns="197485" rIns="0" bIns="0" rtlCol="0">
            <a:spAutoFit/>
          </a:bodyPr>
          <a:lstStyle/>
          <a:p>
            <a:pPr algn="ctr">
              <a:lnSpc>
                <a:spcPct val="100000"/>
              </a:lnSpc>
              <a:spcBef>
                <a:spcPts val="1555"/>
              </a:spcBef>
              <a:tabLst>
                <a:tab pos="754380" algn="l"/>
              </a:tabLst>
            </a:pPr>
            <a:r>
              <a:rPr sz="2400" b="1" spc="-20" dirty="0">
                <a:solidFill>
                  <a:srgbClr val="C00000"/>
                </a:solidFill>
                <a:latin typeface="Calibri"/>
                <a:cs typeface="Calibri"/>
              </a:rPr>
              <a:t>Paris	</a:t>
            </a:r>
            <a:r>
              <a:rPr sz="2400" b="1" dirty="0">
                <a:solidFill>
                  <a:srgbClr val="C00000"/>
                </a:solidFill>
                <a:latin typeface="Calibri"/>
                <a:cs typeface="Calibri"/>
              </a:rPr>
              <a:t>∙ </a:t>
            </a:r>
            <a:r>
              <a:rPr sz="2400" b="1" spc="-5" dirty="0">
                <a:solidFill>
                  <a:srgbClr val="C00000"/>
                </a:solidFill>
                <a:latin typeface="Calibri"/>
                <a:cs typeface="Calibri"/>
              </a:rPr>
              <a:t>Marseille </a:t>
            </a:r>
            <a:r>
              <a:rPr sz="2400" b="1" dirty="0">
                <a:solidFill>
                  <a:srgbClr val="C00000"/>
                </a:solidFill>
                <a:latin typeface="Calibri"/>
                <a:cs typeface="Calibri"/>
              </a:rPr>
              <a:t>∙ Lille ∙</a:t>
            </a:r>
            <a:r>
              <a:rPr sz="2400" b="1" spc="-285" dirty="0">
                <a:solidFill>
                  <a:srgbClr val="C00000"/>
                </a:solidFill>
                <a:latin typeface="Calibri"/>
                <a:cs typeface="Calibri"/>
              </a:rPr>
              <a:t> </a:t>
            </a:r>
            <a:r>
              <a:rPr sz="2400" b="1" spc="-10" dirty="0">
                <a:solidFill>
                  <a:srgbClr val="C00000"/>
                </a:solidFill>
                <a:latin typeface="Calibri"/>
                <a:cs typeface="Calibri"/>
              </a:rPr>
              <a:t>Französisch-Guyana</a:t>
            </a:r>
            <a:endParaRPr sz="2400" dirty="0">
              <a:latin typeface="Calibri"/>
              <a:cs typeface="Calibri"/>
            </a:endParaRPr>
          </a:p>
          <a:p>
            <a:pPr marL="12065" marR="5080" algn="ctr">
              <a:lnSpc>
                <a:spcPct val="150600"/>
              </a:lnSpc>
            </a:pPr>
            <a:r>
              <a:rPr sz="2400" dirty="0">
                <a:latin typeface="Calibri"/>
                <a:cs typeface="Calibri"/>
              </a:rPr>
              <a:t>Madrid ∙ Barcelona ∙ Bilbao ∙ </a:t>
            </a:r>
            <a:r>
              <a:rPr sz="2400" spc="-5" dirty="0">
                <a:latin typeface="Calibri"/>
                <a:cs typeface="Calibri"/>
              </a:rPr>
              <a:t>Salamanca </a:t>
            </a:r>
            <a:r>
              <a:rPr sz="2400" dirty="0">
                <a:latin typeface="Calibri"/>
                <a:cs typeface="Calibri"/>
              </a:rPr>
              <a:t>∙ A </a:t>
            </a:r>
            <a:r>
              <a:rPr sz="2400" spc="-5" dirty="0">
                <a:latin typeface="Calibri"/>
                <a:cs typeface="Calibri"/>
              </a:rPr>
              <a:t>Coruña  </a:t>
            </a:r>
            <a:r>
              <a:rPr sz="2400" dirty="0">
                <a:latin typeface="Calibri"/>
                <a:cs typeface="Calibri"/>
              </a:rPr>
              <a:t>Neapel ∙ Pisa ∙ </a:t>
            </a:r>
            <a:r>
              <a:rPr sz="2400" spc="-5" dirty="0">
                <a:latin typeface="Calibri"/>
                <a:cs typeface="Calibri"/>
              </a:rPr>
              <a:t>Siena </a:t>
            </a:r>
            <a:r>
              <a:rPr sz="2400" dirty="0">
                <a:latin typeface="Calibri"/>
                <a:cs typeface="Calibri"/>
              </a:rPr>
              <a:t>∙</a:t>
            </a:r>
            <a:r>
              <a:rPr sz="2400" spc="-135" dirty="0">
                <a:latin typeface="Calibri"/>
                <a:cs typeface="Calibri"/>
              </a:rPr>
              <a:t> </a:t>
            </a:r>
            <a:r>
              <a:rPr sz="2400" spc="-30" dirty="0">
                <a:latin typeface="Calibri"/>
                <a:cs typeface="Calibri"/>
              </a:rPr>
              <a:t>Turin</a:t>
            </a:r>
            <a:endParaRPr sz="2400" dirty="0">
              <a:latin typeface="Calibri"/>
              <a:cs typeface="Calibri"/>
            </a:endParaRPr>
          </a:p>
          <a:p>
            <a:pPr marR="61594" algn="ctr">
              <a:lnSpc>
                <a:spcPct val="100000"/>
              </a:lnSpc>
              <a:spcBef>
                <a:spcPts val="1455"/>
              </a:spcBef>
            </a:pPr>
            <a:r>
              <a:rPr sz="2400" spc="-5" dirty="0">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1"/>
            <a:ext cx="3690498" cy="1905000"/>
          </a:xfrm>
          <a:prstGeom prst="rect">
            <a:avLst/>
          </a:prstGeom>
        </p:spPr>
      </p:pic>
      <p:sp>
        <p:nvSpPr>
          <p:cNvPr id="6" name="Textfeld 5"/>
          <p:cNvSpPr txBox="1"/>
          <p:nvPr/>
        </p:nvSpPr>
        <p:spPr>
          <a:xfrm>
            <a:off x="-25400" y="1889231"/>
            <a:ext cx="2362200" cy="276999"/>
          </a:xfrm>
          <a:prstGeom prst="rect">
            <a:avLst/>
          </a:prstGeom>
          <a:noFill/>
        </p:spPr>
        <p:txBody>
          <a:bodyPr wrap="square" rtlCol="0">
            <a:spAutoFit/>
          </a:bodyPr>
          <a:lstStyle/>
          <a:p>
            <a:r>
              <a:rPr lang="de-DE" sz="1200" dirty="0" err="1"/>
              <a:t>Aix</a:t>
            </a:r>
            <a:r>
              <a:rPr lang="de-DE" sz="1200" dirty="0"/>
              <a:t>-Marseille </a:t>
            </a:r>
            <a:r>
              <a:rPr lang="de-DE" sz="1200" dirty="0" err="1"/>
              <a:t>Université</a:t>
            </a:r>
            <a:r>
              <a:rPr lang="de-DE" sz="1200" dirty="0"/>
              <a:t>	</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529" y="4191000"/>
            <a:ext cx="4706471" cy="2667000"/>
          </a:xfrm>
          <a:prstGeom prst="rect">
            <a:avLst/>
          </a:prstGeom>
        </p:spPr>
      </p:pic>
      <p:sp>
        <p:nvSpPr>
          <p:cNvPr id="9" name="Textfeld 8"/>
          <p:cNvSpPr txBox="1"/>
          <p:nvPr/>
        </p:nvSpPr>
        <p:spPr>
          <a:xfrm>
            <a:off x="10744200" y="3874274"/>
            <a:ext cx="2362200" cy="276999"/>
          </a:xfrm>
          <a:prstGeom prst="rect">
            <a:avLst/>
          </a:prstGeom>
          <a:noFill/>
        </p:spPr>
        <p:txBody>
          <a:bodyPr wrap="square" rtlCol="0">
            <a:spAutoFit/>
          </a:bodyPr>
          <a:lstStyle/>
          <a:p>
            <a:r>
              <a:rPr lang="en-GB" sz="1200" dirty="0" err="1"/>
              <a:t>Université</a:t>
            </a:r>
            <a:r>
              <a:rPr lang="en-GB" sz="1200" dirty="0"/>
              <a:t> de Lille</a:t>
            </a:r>
            <a:endParaRPr lang="de-DE"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7893" y="433704"/>
            <a:ext cx="5001492" cy="1504258"/>
          </a:xfrm>
          <a:prstGeom prst="rect">
            <a:avLst/>
          </a:prstGeom>
        </p:spPr>
        <p:txBody>
          <a:bodyPr vert="horz" wrap="square" lIns="0" tIns="16510" rIns="0" bIns="0" rtlCol="0">
            <a:spAutoFit/>
          </a:bodyPr>
          <a:lstStyle/>
          <a:p>
            <a:pPr marL="206375" marR="192405" algn="ctr">
              <a:lnSpc>
                <a:spcPts val="5195"/>
              </a:lnSpc>
              <a:spcBef>
                <a:spcPts val="130"/>
              </a:spcBef>
            </a:pPr>
            <a:r>
              <a:rPr spc="-40" dirty="0"/>
              <a:t>Partneruniversitäten</a:t>
            </a:r>
          </a:p>
          <a:p>
            <a:pPr marL="219075" algn="ctr">
              <a:lnSpc>
                <a:spcPts val="3215"/>
              </a:lnSpc>
            </a:pPr>
            <a:r>
              <a:rPr sz="2750" spc="10" dirty="0">
                <a:solidFill>
                  <a:srgbClr val="C00000"/>
                </a:solidFill>
              </a:rPr>
              <a:t>BA</a:t>
            </a:r>
            <a:r>
              <a:rPr sz="2750" spc="-330" dirty="0">
                <a:solidFill>
                  <a:srgbClr val="C00000"/>
                </a:solidFill>
              </a:rPr>
              <a:t> </a:t>
            </a:r>
            <a:r>
              <a:rPr sz="2750" dirty="0">
                <a:solidFill>
                  <a:srgbClr val="C00000"/>
                </a:solidFill>
              </a:rPr>
              <a:t>Spanische</a:t>
            </a:r>
            <a:r>
              <a:rPr sz="2750" spc="-355" dirty="0">
                <a:solidFill>
                  <a:srgbClr val="C00000"/>
                </a:solidFill>
              </a:rPr>
              <a:t> </a:t>
            </a:r>
            <a:r>
              <a:rPr sz="2750" spc="-5" dirty="0">
                <a:solidFill>
                  <a:srgbClr val="C00000"/>
                </a:solidFill>
              </a:rPr>
              <a:t>Philologie</a:t>
            </a:r>
            <a:r>
              <a:rPr sz="2750" spc="-365" dirty="0">
                <a:solidFill>
                  <a:srgbClr val="C00000"/>
                </a:solidFill>
              </a:rPr>
              <a:t> </a:t>
            </a:r>
            <a:r>
              <a:rPr sz="2750" spc="5" dirty="0">
                <a:solidFill>
                  <a:srgbClr val="C00000"/>
                </a:solidFill>
              </a:rPr>
              <a:t>mit</a:t>
            </a:r>
            <a:r>
              <a:rPr sz="2750" spc="-350" dirty="0">
                <a:solidFill>
                  <a:srgbClr val="C00000"/>
                </a:solidFill>
              </a:rPr>
              <a:t> </a:t>
            </a:r>
            <a:r>
              <a:rPr sz="2750" spc="-10" dirty="0">
                <a:solidFill>
                  <a:srgbClr val="C00000"/>
                </a:solidFill>
              </a:rPr>
              <a:t>Lateinamerikanistik</a:t>
            </a:r>
            <a:endParaRPr sz="2750" dirty="0"/>
          </a:p>
        </p:txBody>
      </p:sp>
      <p:sp>
        <p:nvSpPr>
          <p:cNvPr id="3" name="object 3"/>
          <p:cNvSpPr txBox="1"/>
          <p:nvPr/>
        </p:nvSpPr>
        <p:spPr>
          <a:xfrm>
            <a:off x="2867774" y="2509659"/>
            <a:ext cx="6417945" cy="2821542"/>
          </a:xfrm>
          <a:prstGeom prst="rect">
            <a:avLst/>
          </a:prstGeom>
        </p:spPr>
        <p:txBody>
          <a:bodyPr vert="horz" wrap="square" lIns="0" tIns="12065" rIns="0" bIns="0" rtlCol="0">
            <a:spAutoFit/>
          </a:bodyPr>
          <a:lstStyle/>
          <a:p>
            <a:pPr marL="12700" marR="5080" indent="-2540" algn="ctr">
              <a:lnSpc>
                <a:spcPct val="150600"/>
              </a:lnSpc>
              <a:spcBef>
                <a:spcPts val="95"/>
              </a:spcBef>
              <a:tabLst>
                <a:tab pos="747395"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 </a:t>
            </a:r>
            <a:r>
              <a:rPr sz="2400" spc="-10" dirty="0" err="1">
                <a:latin typeface="Calibri"/>
                <a:cs typeface="Calibri"/>
              </a:rPr>
              <a:t>Französisch</a:t>
            </a:r>
            <a:r>
              <a:rPr sz="2400" spc="-10" dirty="0">
                <a:latin typeface="Calibri"/>
                <a:cs typeface="Calibri"/>
              </a:rPr>
              <a:t>-Guyana  </a:t>
            </a:r>
            <a:endParaRPr lang="de-DE" sz="2400" spc="-10" dirty="0">
              <a:latin typeface="Calibri"/>
              <a:cs typeface="Calibri"/>
            </a:endParaRPr>
          </a:p>
          <a:p>
            <a:pPr marL="12700" marR="5080" indent="-2540" algn="ctr">
              <a:lnSpc>
                <a:spcPct val="150600"/>
              </a:lnSpc>
              <a:spcBef>
                <a:spcPts val="95"/>
              </a:spcBef>
              <a:tabLst>
                <a:tab pos="747395" algn="l"/>
              </a:tabLst>
            </a:pPr>
            <a:r>
              <a:rPr sz="2400" b="1" spc="-5" dirty="0">
                <a:solidFill>
                  <a:srgbClr val="C00000"/>
                </a:solidFill>
                <a:latin typeface="Calibri"/>
                <a:cs typeface="Calibri"/>
              </a:rPr>
              <a:t>Madrid </a:t>
            </a:r>
            <a:r>
              <a:rPr sz="2400" b="1" dirty="0">
                <a:solidFill>
                  <a:srgbClr val="C00000"/>
                </a:solidFill>
                <a:latin typeface="Calibri"/>
                <a:cs typeface="Calibri"/>
              </a:rPr>
              <a:t>∙ Barcelona ∙ Bilbao ∙ Salamanca ∙ A</a:t>
            </a:r>
            <a:r>
              <a:rPr sz="2400" b="1" spc="-130" dirty="0">
                <a:solidFill>
                  <a:srgbClr val="C00000"/>
                </a:solidFill>
                <a:latin typeface="Calibri"/>
                <a:cs typeface="Calibri"/>
              </a:rPr>
              <a:t> </a:t>
            </a:r>
            <a:r>
              <a:rPr sz="2400" b="1" spc="-5" dirty="0" err="1">
                <a:solidFill>
                  <a:srgbClr val="C00000"/>
                </a:solidFill>
                <a:latin typeface="Calibri"/>
                <a:cs typeface="Calibri"/>
              </a:rPr>
              <a:t>Coruña</a:t>
            </a:r>
            <a:r>
              <a:rPr sz="2400" b="1" spc="-5" dirty="0">
                <a:solidFill>
                  <a:srgbClr val="C00000"/>
                </a:solidFill>
                <a:latin typeface="Calibri"/>
                <a:cs typeface="Calibri"/>
              </a:rPr>
              <a:t>  </a:t>
            </a:r>
            <a:endParaRPr lang="de-DE" sz="2400" b="1" spc="-5" dirty="0">
              <a:solidFill>
                <a:srgbClr val="C00000"/>
              </a:solidFill>
              <a:latin typeface="Calibri"/>
              <a:cs typeface="Calibri"/>
            </a:endParaRPr>
          </a:p>
          <a:p>
            <a:pPr marL="12700" marR="5080" indent="-2540" algn="ctr">
              <a:lnSpc>
                <a:spcPct val="150600"/>
              </a:lnSpc>
              <a:spcBef>
                <a:spcPts val="95"/>
              </a:spcBef>
              <a:tabLst>
                <a:tab pos="747395" algn="l"/>
              </a:tabLst>
            </a:pPr>
            <a:r>
              <a:rPr sz="2400" dirty="0" err="1">
                <a:latin typeface="Calibri"/>
                <a:cs typeface="Calibri"/>
              </a:rPr>
              <a:t>Neapel</a:t>
            </a:r>
            <a:r>
              <a:rPr sz="2400" dirty="0">
                <a:latin typeface="Calibri"/>
                <a:cs typeface="Calibri"/>
              </a:rPr>
              <a:t> ∙ Pisa ∙ </a:t>
            </a:r>
            <a:r>
              <a:rPr sz="2400" spc="-5" dirty="0">
                <a:latin typeface="Calibri"/>
                <a:cs typeface="Calibri"/>
              </a:rPr>
              <a:t>Siena </a:t>
            </a:r>
            <a:r>
              <a:rPr sz="2400" dirty="0">
                <a:latin typeface="Calibri"/>
                <a:cs typeface="Calibri"/>
              </a:rPr>
              <a:t>∙</a:t>
            </a:r>
            <a:r>
              <a:rPr sz="2400" spc="-130" dirty="0">
                <a:latin typeface="Calibri"/>
                <a:cs typeface="Calibri"/>
              </a:rPr>
              <a:t> </a:t>
            </a:r>
            <a:r>
              <a:rPr sz="2400" spc="-30" dirty="0">
                <a:latin typeface="Calibri"/>
                <a:cs typeface="Calibri"/>
              </a:rPr>
              <a:t>Turin</a:t>
            </a:r>
            <a:endParaRPr sz="2400" dirty="0">
              <a:latin typeface="Calibri"/>
              <a:cs typeface="Calibri"/>
            </a:endParaRPr>
          </a:p>
          <a:p>
            <a:pPr marR="346075" algn="ctr">
              <a:lnSpc>
                <a:spcPct val="100000"/>
              </a:lnSpc>
              <a:spcBef>
                <a:spcPts val="1460"/>
              </a:spcBef>
            </a:pPr>
            <a:r>
              <a:rPr sz="2400" spc="-15" dirty="0">
                <a:latin typeface="Calibri"/>
                <a:cs typeface="Calibri"/>
              </a:rPr>
              <a:t>Bath </a:t>
            </a:r>
            <a:r>
              <a:rPr sz="2400" dirty="0">
                <a:latin typeface="Calibri"/>
                <a:cs typeface="Calibri"/>
              </a:rPr>
              <a:t>∙ Edinburgh ∙</a:t>
            </a:r>
            <a:r>
              <a:rPr sz="2400" spc="-105" dirty="0">
                <a:latin typeface="Calibri"/>
                <a:cs typeface="Calibri"/>
              </a:rPr>
              <a:t> </a:t>
            </a:r>
            <a:r>
              <a:rPr sz="2400" spc="15" dirty="0">
                <a:latin typeface="Calibri"/>
                <a:cs typeface="Calibri"/>
              </a:rPr>
              <a:t>Essex</a:t>
            </a:r>
            <a:endParaRPr sz="2400" dirty="0">
              <a:latin typeface="Calibri"/>
              <a:cs typeface="Calibri"/>
            </a:endParaRPr>
          </a:p>
          <a:p>
            <a:pPr marR="346710" algn="ctr">
              <a:lnSpc>
                <a:spcPct val="100000"/>
              </a:lnSpc>
              <a:spcBef>
                <a:spcPts val="1460"/>
              </a:spcBef>
            </a:pPr>
            <a:r>
              <a:rPr sz="2400" spc="-5" dirty="0">
                <a:latin typeface="Calibri"/>
                <a:cs typeface="Calibri"/>
              </a:rPr>
              <a:t>Dublin</a:t>
            </a:r>
            <a:endParaRPr sz="2400" dirty="0">
              <a:latin typeface="Calibri"/>
              <a:cs typeface="Calibri"/>
            </a:endParaRPr>
          </a:p>
        </p:txBody>
      </p:sp>
      <p:sp>
        <p:nvSpPr>
          <p:cNvPr id="5" name="Textfeld 4"/>
          <p:cNvSpPr txBox="1"/>
          <p:nvPr/>
        </p:nvSpPr>
        <p:spPr>
          <a:xfrm>
            <a:off x="9677400" y="3724655"/>
            <a:ext cx="3200400" cy="276999"/>
          </a:xfrm>
          <a:prstGeom prst="rect">
            <a:avLst/>
          </a:prstGeom>
          <a:noFill/>
        </p:spPr>
        <p:txBody>
          <a:bodyPr wrap="square" rtlCol="0">
            <a:spAutoFit/>
          </a:bodyPr>
          <a:lstStyle/>
          <a:p>
            <a:r>
              <a:rPr lang="en-GB" sz="1200" dirty="0" err="1"/>
              <a:t>Universitat</a:t>
            </a:r>
            <a:r>
              <a:rPr lang="en-GB" sz="1200" dirty="0"/>
              <a:t> </a:t>
            </a:r>
            <a:r>
              <a:rPr lang="en-GB" sz="1200" dirty="0" err="1"/>
              <a:t>Pompeu</a:t>
            </a:r>
            <a:r>
              <a:rPr lang="en-GB" sz="1200" dirty="0"/>
              <a:t> </a:t>
            </a:r>
            <a:r>
              <a:rPr lang="en-GB" sz="1200" dirty="0" err="1"/>
              <a:t>Fabra</a:t>
            </a:r>
            <a:r>
              <a:rPr lang="en-GB" sz="1200" dirty="0"/>
              <a:t>, Barcelona</a:t>
            </a:r>
            <a:endParaRPr lang="de-DE" sz="1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301" y="4001655"/>
            <a:ext cx="4263699" cy="2856345"/>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 y="0"/>
            <a:ext cx="3579091" cy="2684318"/>
          </a:xfrm>
          <a:prstGeom prst="rect">
            <a:avLst/>
          </a:prstGeom>
        </p:spPr>
      </p:pic>
      <p:sp>
        <p:nvSpPr>
          <p:cNvPr id="9" name="Textfeld 8"/>
          <p:cNvSpPr txBox="1"/>
          <p:nvPr/>
        </p:nvSpPr>
        <p:spPr>
          <a:xfrm>
            <a:off x="0" y="2695863"/>
            <a:ext cx="2362200" cy="461665"/>
          </a:xfrm>
          <a:prstGeom prst="rect">
            <a:avLst/>
          </a:prstGeom>
          <a:noFill/>
        </p:spPr>
        <p:txBody>
          <a:bodyPr wrap="square" rtlCol="0">
            <a:spAutoFit/>
          </a:bodyPr>
          <a:lstStyle/>
          <a:p>
            <a:r>
              <a:rPr lang="en-GB" sz="1200" dirty="0"/>
              <a:t>Universidad de </a:t>
            </a:r>
            <a:r>
              <a:rPr lang="en-GB" sz="1200" dirty="0" err="1"/>
              <a:t>Deusto</a:t>
            </a:r>
            <a:r>
              <a:rPr lang="en-GB" sz="1200" dirty="0"/>
              <a:t>, Bilbao</a:t>
            </a:r>
          </a:p>
          <a:p>
            <a:endParaRPr lang="de-DE"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3464" y="1368429"/>
            <a:ext cx="4803513" cy="1097915"/>
          </a:xfrm>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55" dirty="0">
                <a:solidFill>
                  <a:srgbClr val="C00000"/>
                </a:solidFill>
              </a:rPr>
              <a:t>BA </a:t>
            </a:r>
            <a:r>
              <a:rPr sz="2750" spc="10" dirty="0">
                <a:solidFill>
                  <a:srgbClr val="C00000"/>
                </a:solidFill>
              </a:rPr>
              <a:t>Italienische</a:t>
            </a:r>
            <a:r>
              <a:rPr sz="2750" spc="-425" dirty="0">
                <a:solidFill>
                  <a:srgbClr val="C00000"/>
                </a:solidFill>
              </a:rPr>
              <a:t> </a:t>
            </a:r>
            <a:r>
              <a:rPr sz="2750" spc="20" dirty="0">
                <a:solidFill>
                  <a:srgbClr val="C00000"/>
                </a:solidFill>
              </a:rPr>
              <a:t>Philologie</a:t>
            </a:r>
            <a:endParaRPr sz="2750" dirty="0"/>
          </a:p>
        </p:txBody>
      </p:sp>
      <p:sp>
        <p:nvSpPr>
          <p:cNvPr id="3" name="object 3"/>
          <p:cNvSpPr txBox="1"/>
          <p:nvPr/>
        </p:nvSpPr>
        <p:spPr>
          <a:xfrm>
            <a:off x="2787421" y="2509659"/>
            <a:ext cx="6277610" cy="2187715"/>
          </a:xfrm>
          <a:prstGeom prst="rect">
            <a:avLst/>
          </a:prstGeom>
        </p:spPr>
        <p:txBody>
          <a:bodyPr vert="horz" wrap="square" lIns="0" tIns="197485" rIns="0" bIns="0" rtlCol="0">
            <a:spAutoFit/>
          </a:bodyPr>
          <a:lstStyle/>
          <a:p>
            <a:pPr algn="ctr">
              <a:lnSpc>
                <a:spcPct val="100000"/>
              </a:lnSpc>
              <a:spcBef>
                <a:spcPts val="1555"/>
              </a:spcBef>
              <a:tabLst>
                <a:tab pos="737235"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285" dirty="0">
                <a:latin typeface="Calibri"/>
                <a:cs typeface="Calibri"/>
              </a:rPr>
              <a:t> </a:t>
            </a:r>
            <a:r>
              <a:rPr sz="2400" spc="-10" dirty="0">
                <a:latin typeface="Calibri"/>
                <a:cs typeface="Calibri"/>
              </a:rPr>
              <a:t>Französisch-Guyana</a:t>
            </a:r>
            <a:endParaRPr sz="2400" dirty="0">
              <a:latin typeface="Calibri"/>
              <a:cs typeface="Calibri"/>
            </a:endParaRPr>
          </a:p>
          <a:p>
            <a:pPr algn="ctr">
              <a:lnSpc>
                <a:spcPct val="100000"/>
              </a:lnSpc>
              <a:spcBef>
                <a:spcPts val="1455"/>
              </a:spcBef>
            </a:pPr>
            <a:r>
              <a:rPr sz="2400" dirty="0">
                <a:latin typeface="Calibri"/>
                <a:cs typeface="Calibri"/>
              </a:rPr>
              <a:t>Madrid ∙ Barcelona ∙ Bilbao ∙ </a:t>
            </a:r>
            <a:r>
              <a:rPr sz="2400" spc="-5" dirty="0">
                <a:latin typeface="Calibri"/>
                <a:cs typeface="Calibri"/>
              </a:rPr>
              <a:t>Salamanca </a:t>
            </a:r>
            <a:r>
              <a:rPr sz="2400" dirty="0">
                <a:latin typeface="Calibri"/>
                <a:cs typeface="Calibri"/>
              </a:rPr>
              <a:t>∙ A</a:t>
            </a:r>
            <a:r>
              <a:rPr sz="2400" spc="25" dirty="0">
                <a:latin typeface="Calibri"/>
                <a:cs typeface="Calibri"/>
              </a:rPr>
              <a:t> </a:t>
            </a:r>
            <a:r>
              <a:rPr sz="2400" spc="-5" dirty="0">
                <a:latin typeface="Calibri"/>
                <a:cs typeface="Calibri"/>
              </a:rPr>
              <a:t>Coruña</a:t>
            </a:r>
            <a:endParaRPr sz="2400" dirty="0">
              <a:latin typeface="Calibri"/>
              <a:cs typeface="Calibri"/>
            </a:endParaRPr>
          </a:p>
          <a:p>
            <a:pPr marL="1437640" marR="1429385" algn="ctr">
              <a:lnSpc>
                <a:spcPct val="150600"/>
              </a:lnSpc>
            </a:pPr>
            <a:r>
              <a:rPr sz="2400" b="1" dirty="0">
                <a:solidFill>
                  <a:srgbClr val="C00000"/>
                </a:solidFill>
                <a:latin typeface="Calibri"/>
                <a:cs typeface="Calibri"/>
              </a:rPr>
              <a:t>Neapel ∙ </a:t>
            </a:r>
            <a:r>
              <a:rPr sz="2400" b="1" spc="-5" dirty="0">
                <a:solidFill>
                  <a:srgbClr val="C00000"/>
                </a:solidFill>
                <a:latin typeface="Calibri"/>
                <a:cs typeface="Calibri"/>
              </a:rPr>
              <a:t>Pisa </a:t>
            </a:r>
            <a:r>
              <a:rPr sz="2400" b="1" dirty="0">
                <a:solidFill>
                  <a:srgbClr val="C00000"/>
                </a:solidFill>
                <a:latin typeface="Calibri"/>
                <a:cs typeface="Calibri"/>
              </a:rPr>
              <a:t>∙ Siena ∙</a:t>
            </a:r>
            <a:r>
              <a:rPr sz="2400" b="1" spc="-35" dirty="0">
                <a:solidFill>
                  <a:srgbClr val="C00000"/>
                </a:solidFill>
                <a:latin typeface="Calibri"/>
                <a:cs typeface="Calibri"/>
              </a:rPr>
              <a:t> </a:t>
            </a:r>
            <a:r>
              <a:rPr sz="2400" b="1" spc="-30" dirty="0">
                <a:solidFill>
                  <a:srgbClr val="C00000"/>
                </a:solidFill>
                <a:latin typeface="Calibri"/>
                <a:cs typeface="Calibri"/>
              </a:rPr>
              <a:t>Turin  </a:t>
            </a:r>
            <a:r>
              <a:rPr sz="2400" spc="-5" dirty="0">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3694205"/>
            <a:ext cx="4191000" cy="3163794"/>
          </a:xfrm>
          <a:prstGeom prst="rect">
            <a:avLst/>
          </a:prstGeom>
        </p:spPr>
      </p:pic>
      <p:sp>
        <p:nvSpPr>
          <p:cNvPr id="5" name="Textfeld 4"/>
          <p:cNvSpPr txBox="1"/>
          <p:nvPr/>
        </p:nvSpPr>
        <p:spPr>
          <a:xfrm>
            <a:off x="10096500" y="3353771"/>
            <a:ext cx="23622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Torino</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53465" cy="2154382"/>
          </a:xfrm>
          <a:prstGeom prst="rect">
            <a:avLst/>
          </a:prstGeom>
        </p:spPr>
      </p:pic>
      <p:sp>
        <p:nvSpPr>
          <p:cNvPr id="9" name="Textfeld 8"/>
          <p:cNvSpPr txBox="1"/>
          <p:nvPr/>
        </p:nvSpPr>
        <p:spPr>
          <a:xfrm>
            <a:off x="0" y="2197697"/>
            <a:ext cx="30988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Napoli, „</a:t>
            </a:r>
            <a:r>
              <a:rPr lang="de-DE" sz="1200" dirty="0" err="1"/>
              <a:t>L‘Orientale</a:t>
            </a:r>
            <a:r>
              <a:rPr lang="de-DE" sz="12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609600"/>
            <a:ext cx="4573654" cy="1093889"/>
          </a:xfrm>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12065" algn="ctr">
              <a:lnSpc>
                <a:spcPts val="3215"/>
              </a:lnSpc>
            </a:pPr>
            <a:r>
              <a:rPr sz="2750" spc="55" dirty="0">
                <a:solidFill>
                  <a:srgbClr val="C00000"/>
                </a:solidFill>
              </a:rPr>
              <a:t>BA </a:t>
            </a:r>
            <a:r>
              <a:rPr sz="2750" spc="20" dirty="0">
                <a:solidFill>
                  <a:srgbClr val="C00000"/>
                </a:solidFill>
              </a:rPr>
              <a:t>Englische</a:t>
            </a:r>
            <a:r>
              <a:rPr sz="2750" spc="-430" dirty="0">
                <a:solidFill>
                  <a:srgbClr val="C00000"/>
                </a:solidFill>
              </a:rPr>
              <a:t> </a:t>
            </a:r>
            <a:r>
              <a:rPr sz="2750" spc="25" dirty="0">
                <a:solidFill>
                  <a:srgbClr val="C00000"/>
                </a:solidFill>
              </a:rPr>
              <a:t>Philologie</a:t>
            </a:r>
            <a:endParaRPr sz="2750" dirty="0"/>
          </a:p>
        </p:txBody>
      </p:sp>
      <p:sp>
        <p:nvSpPr>
          <p:cNvPr id="3" name="object 3"/>
          <p:cNvSpPr txBox="1"/>
          <p:nvPr/>
        </p:nvSpPr>
        <p:spPr>
          <a:xfrm>
            <a:off x="2667000" y="2209800"/>
            <a:ext cx="6326505" cy="2245871"/>
          </a:xfrm>
          <a:prstGeom prst="rect">
            <a:avLst/>
          </a:prstGeom>
        </p:spPr>
        <p:txBody>
          <a:bodyPr vert="horz" wrap="square" lIns="0" tIns="197485" rIns="0" bIns="0" rtlCol="0">
            <a:spAutoFit/>
          </a:bodyPr>
          <a:lstStyle/>
          <a:p>
            <a:pPr algn="ctr">
              <a:lnSpc>
                <a:spcPct val="100000"/>
              </a:lnSpc>
              <a:spcBef>
                <a:spcPts val="1555"/>
              </a:spcBef>
              <a:tabLst>
                <a:tab pos="737235"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285" dirty="0">
                <a:latin typeface="Calibri"/>
                <a:cs typeface="Calibri"/>
              </a:rPr>
              <a:t> </a:t>
            </a:r>
            <a:r>
              <a:rPr sz="2400" spc="-10" dirty="0">
                <a:latin typeface="Calibri"/>
                <a:cs typeface="Calibri"/>
              </a:rPr>
              <a:t>Französisch-Guyana</a:t>
            </a:r>
            <a:endParaRPr sz="2400" dirty="0">
              <a:latin typeface="Calibri"/>
              <a:cs typeface="Calibri"/>
            </a:endParaRPr>
          </a:p>
          <a:p>
            <a:pPr marL="12065" marR="5080" algn="ctr">
              <a:lnSpc>
                <a:spcPct val="150600"/>
              </a:lnSpc>
            </a:pPr>
            <a:r>
              <a:rPr sz="2400" dirty="0">
                <a:latin typeface="Calibri"/>
                <a:cs typeface="Calibri"/>
              </a:rPr>
              <a:t>Madrid ∙ </a:t>
            </a:r>
            <a:r>
              <a:rPr sz="2400" b="1" dirty="0">
                <a:solidFill>
                  <a:srgbClr val="C00000"/>
                </a:solidFill>
                <a:latin typeface="Calibri"/>
                <a:cs typeface="Calibri"/>
              </a:rPr>
              <a:t>Barcelona </a:t>
            </a:r>
            <a:r>
              <a:rPr sz="2400" dirty="0">
                <a:latin typeface="Calibri"/>
                <a:cs typeface="Calibri"/>
              </a:rPr>
              <a:t>∙ </a:t>
            </a:r>
            <a:r>
              <a:rPr sz="2400" b="1" dirty="0">
                <a:solidFill>
                  <a:srgbClr val="C00000"/>
                </a:solidFill>
                <a:latin typeface="Calibri"/>
                <a:cs typeface="Calibri"/>
              </a:rPr>
              <a:t>Bilbao </a:t>
            </a:r>
            <a:r>
              <a:rPr sz="2400" dirty="0">
                <a:latin typeface="Calibri"/>
                <a:cs typeface="Calibri"/>
              </a:rPr>
              <a:t>∙ </a:t>
            </a:r>
            <a:r>
              <a:rPr sz="2400" spc="-5" dirty="0">
                <a:latin typeface="Calibri"/>
                <a:cs typeface="Calibri"/>
              </a:rPr>
              <a:t>Salamanca </a:t>
            </a:r>
            <a:r>
              <a:rPr sz="2400" dirty="0">
                <a:latin typeface="Calibri"/>
                <a:cs typeface="Calibri"/>
              </a:rPr>
              <a:t>∙ A </a:t>
            </a:r>
            <a:r>
              <a:rPr sz="2400" spc="-5" dirty="0">
                <a:latin typeface="Calibri"/>
                <a:cs typeface="Calibri"/>
              </a:rPr>
              <a:t>Coruña  </a:t>
            </a:r>
            <a:r>
              <a:rPr sz="2400" dirty="0">
                <a:latin typeface="Calibri"/>
                <a:cs typeface="Calibri"/>
              </a:rPr>
              <a:t>Neapel ∙ Pisa ∙ </a:t>
            </a:r>
            <a:r>
              <a:rPr sz="2400" spc="-5" dirty="0">
                <a:latin typeface="Calibri"/>
                <a:cs typeface="Calibri"/>
              </a:rPr>
              <a:t>Siena </a:t>
            </a:r>
            <a:r>
              <a:rPr sz="2400" dirty="0">
                <a:latin typeface="Calibri"/>
                <a:cs typeface="Calibri"/>
              </a:rPr>
              <a:t>∙</a:t>
            </a:r>
            <a:r>
              <a:rPr sz="2400" spc="-135" dirty="0">
                <a:latin typeface="Calibri"/>
                <a:cs typeface="Calibri"/>
              </a:rPr>
              <a:t> </a:t>
            </a:r>
            <a:r>
              <a:rPr sz="2400" spc="-30" dirty="0">
                <a:latin typeface="Calibri"/>
                <a:cs typeface="Calibri"/>
              </a:rPr>
              <a:t>Turin</a:t>
            </a:r>
            <a:endParaRPr sz="2400" dirty="0">
              <a:latin typeface="Calibri"/>
              <a:cs typeface="Calibri"/>
            </a:endParaRPr>
          </a:p>
          <a:p>
            <a:pPr marR="65405" algn="ctr">
              <a:lnSpc>
                <a:spcPct val="100000"/>
              </a:lnSpc>
              <a:spcBef>
                <a:spcPts val="1455"/>
              </a:spcBef>
            </a:pPr>
            <a:r>
              <a:rPr sz="2400" b="1" spc="-5" dirty="0">
                <a:solidFill>
                  <a:srgbClr val="C00000"/>
                </a:solidFill>
                <a:latin typeface="Calibri"/>
                <a:cs typeface="Calibri"/>
              </a:rPr>
              <a:t>Dublin</a:t>
            </a:r>
            <a:endParaRPr sz="2400" dirty="0">
              <a:latin typeface="Calibri"/>
              <a:cs typeface="Calibri"/>
            </a:endParaRPr>
          </a:p>
        </p:txBody>
      </p:sp>
      <p:sp>
        <p:nvSpPr>
          <p:cNvPr id="11" name="Textfeld 10"/>
          <p:cNvSpPr txBox="1"/>
          <p:nvPr/>
        </p:nvSpPr>
        <p:spPr>
          <a:xfrm>
            <a:off x="98135" y="4118187"/>
            <a:ext cx="2362200" cy="276999"/>
          </a:xfrm>
          <a:prstGeom prst="rect">
            <a:avLst/>
          </a:prstGeom>
          <a:noFill/>
        </p:spPr>
        <p:txBody>
          <a:bodyPr wrap="square" rtlCol="0">
            <a:spAutoFit/>
          </a:bodyPr>
          <a:lstStyle/>
          <a:p>
            <a:r>
              <a:rPr lang="de-DE" sz="1200" dirty="0"/>
              <a:t>	</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876800"/>
            <a:ext cx="4417945" cy="1840811"/>
          </a:xfrm>
          <a:prstGeom prst="rect">
            <a:avLst/>
          </a:prstGeom>
        </p:spPr>
      </p:pic>
      <p:sp>
        <p:nvSpPr>
          <p:cNvPr id="13" name="Textfeld 12"/>
          <p:cNvSpPr txBox="1"/>
          <p:nvPr/>
        </p:nvSpPr>
        <p:spPr>
          <a:xfrm>
            <a:off x="8077200" y="6172200"/>
            <a:ext cx="2362200" cy="276999"/>
          </a:xfrm>
          <a:prstGeom prst="rect">
            <a:avLst/>
          </a:prstGeom>
          <a:noFill/>
        </p:spPr>
        <p:txBody>
          <a:bodyPr wrap="square" rtlCol="0">
            <a:spAutoFit/>
          </a:bodyPr>
          <a:lstStyle/>
          <a:p>
            <a:r>
              <a:rPr lang="de-DE" sz="1200" dirty="0"/>
              <a:t>University College Dublin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4F69D-8715-4182-89B9-3D36FBA795F7}"/>
              </a:ext>
            </a:extLst>
          </p:cNvPr>
          <p:cNvSpPr>
            <a:spLocks noGrp="1"/>
          </p:cNvSpPr>
          <p:nvPr>
            <p:ph type="title"/>
          </p:nvPr>
        </p:nvSpPr>
        <p:spPr>
          <a:xfrm>
            <a:off x="2739110" y="417449"/>
            <a:ext cx="6713778" cy="984885"/>
          </a:xfrm>
        </p:spPr>
        <p:txBody>
          <a:bodyPr/>
          <a:lstStyle/>
          <a:p>
            <a:pPr algn="ctr"/>
            <a:r>
              <a:rPr lang="de-DE" sz="3200" b="1" i="0" dirty="0">
                <a:solidFill>
                  <a:srgbClr val="333333"/>
                </a:solidFill>
                <a:effectLst/>
                <a:latin typeface="Arial" panose="020B0604020202020204" pitchFamily="34" charset="0"/>
              </a:rPr>
              <a:t>Austauschprogramm mit dem Vereinigten Königreich:</a:t>
            </a:r>
            <a:endParaRPr lang="de-DE" sz="3200" dirty="0"/>
          </a:p>
        </p:txBody>
      </p:sp>
      <p:sp>
        <p:nvSpPr>
          <p:cNvPr id="3" name="Textplatzhalter 2">
            <a:extLst>
              <a:ext uri="{FF2B5EF4-FFF2-40B4-BE49-F238E27FC236}">
                <a16:creationId xmlns:a16="http://schemas.microsoft.com/office/drawing/2014/main" id="{A4425CEF-D3D1-44EE-8BF9-BBB2437F617C}"/>
              </a:ext>
            </a:extLst>
          </p:cNvPr>
          <p:cNvSpPr>
            <a:spLocks noGrp="1"/>
          </p:cNvSpPr>
          <p:nvPr>
            <p:ph type="body" idx="1"/>
          </p:nvPr>
        </p:nvSpPr>
        <p:spPr>
          <a:xfrm>
            <a:off x="917575" y="1765680"/>
            <a:ext cx="10207625" cy="2092881"/>
          </a:xfrm>
        </p:spPr>
        <p:txBody>
          <a:bodyPr/>
          <a:lstStyle/>
          <a:p>
            <a:r>
              <a:rPr lang="de-DE" sz="2000" b="0" i="0" dirty="0">
                <a:solidFill>
                  <a:srgbClr val="333333"/>
                </a:solidFill>
                <a:effectLst/>
                <a:latin typeface="Arial" panose="020B0604020202020204" pitchFamily="34" charset="0"/>
              </a:rPr>
              <a:t>Infolge des Brexit-Referendums und des daraus resultierenden Austrittsprozesses des Vereinigten Königreichs aus der EU werden die UK-Partnerschaften der Freien Universität Berlin ab dem </a:t>
            </a:r>
            <a:r>
              <a:rPr lang="de-DE" sz="2000" b="1" i="0" dirty="0">
                <a:solidFill>
                  <a:srgbClr val="333333"/>
                </a:solidFill>
                <a:effectLst/>
                <a:latin typeface="Arial" panose="020B0604020202020204" pitchFamily="34" charset="0"/>
              </a:rPr>
              <a:t>Studienjahr 2023-24 über das Direktaustausch-Programm </a:t>
            </a:r>
            <a:r>
              <a:rPr lang="de-DE" sz="2000" b="0" i="0" dirty="0">
                <a:solidFill>
                  <a:srgbClr val="333333"/>
                </a:solidFill>
                <a:effectLst/>
                <a:latin typeface="Arial" panose="020B0604020202020204" pitchFamily="34" charset="0"/>
              </a:rPr>
              <a:t>laufen und nicht mehr Teil des Erasmus+ Europa-Programms sein. Informationen zum Programm und zur Bewerbung finden Sie auf der </a:t>
            </a:r>
            <a:r>
              <a:rPr lang="de-DE" sz="2000" b="0" i="0" u="none" strike="noStrike" dirty="0">
                <a:solidFill>
                  <a:srgbClr val="0066CC"/>
                </a:solidFill>
                <a:effectLst/>
                <a:latin typeface="Arial" panose="020B0604020202020204" pitchFamily="34" charset="0"/>
                <a:hlinkClick r:id="rId2"/>
              </a:rPr>
              <a:t>Webseite des Programms Direktaustausch</a:t>
            </a:r>
            <a:r>
              <a:rPr lang="de-DE" sz="2000" b="0" i="0" dirty="0">
                <a:solidFill>
                  <a:srgbClr val="333333"/>
                </a:solidFill>
                <a:effectLst/>
                <a:latin typeface="Arial" panose="020B0604020202020204" pitchFamily="34" charset="0"/>
              </a:rPr>
              <a:t>.</a:t>
            </a:r>
          </a:p>
          <a:p>
            <a:endParaRPr lang="de-DE" dirty="0">
              <a:solidFill>
                <a:srgbClr val="333333"/>
              </a:solidFill>
              <a:latin typeface="Arial" panose="020B0604020202020204" pitchFamily="34" charset="0"/>
            </a:endParaRPr>
          </a:p>
          <a:p>
            <a:endParaRPr lang="de-DE" b="0" i="0" dirty="0">
              <a:solidFill>
                <a:srgbClr val="333333"/>
              </a:solidFill>
              <a:effectLst/>
              <a:latin typeface="Arial" panose="020B0604020202020204" pitchFamily="34" charset="0"/>
            </a:endParaRPr>
          </a:p>
        </p:txBody>
      </p:sp>
      <p:pic>
        <p:nvPicPr>
          <p:cNvPr id="4" name="Grafik 3">
            <a:extLst>
              <a:ext uri="{FF2B5EF4-FFF2-40B4-BE49-F238E27FC236}">
                <a16:creationId xmlns:a16="http://schemas.microsoft.com/office/drawing/2014/main" id="{512FECB8-FE05-400C-88A6-CF36E4073587}"/>
              </a:ext>
            </a:extLst>
          </p:cNvPr>
          <p:cNvPicPr>
            <a:picLocks noChangeAspect="1"/>
          </p:cNvPicPr>
          <p:nvPr/>
        </p:nvPicPr>
        <p:blipFill>
          <a:blip r:embed="rId3"/>
          <a:stretch>
            <a:fillRect/>
          </a:stretch>
        </p:blipFill>
        <p:spPr>
          <a:xfrm>
            <a:off x="3657600" y="5715000"/>
            <a:ext cx="4950381" cy="859611"/>
          </a:xfrm>
          <a:prstGeom prst="rect">
            <a:avLst/>
          </a:prstGeom>
        </p:spPr>
      </p:pic>
    </p:spTree>
    <p:extLst>
      <p:ext uri="{BB962C8B-B14F-4D97-AF65-F5344CB8AC3E}">
        <p14:creationId xmlns:p14="http://schemas.microsoft.com/office/powerpoint/2010/main" val="75010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5240" algn="ctr">
              <a:lnSpc>
                <a:spcPts val="5195"/>
              </a:lnSpc>
              <a:spcBef>
                <a:spcPts val="130"/>
              </a:spcBef>
            </a:pPr>
            <a:r>
              <a:rPr spc="-40" dirty="0"/>
              <a:t>Partneruniversitäten</a:t>
            </a:r>
          </a:p>
          <a:p>
            <a:pPr marL="15240" algn="ctr">
              <a:lnSpc>
                <a:spcPts val="3215"/>
              </a:lnSpc>
            </a:pPr>
            <a:r>
              <a:rPr sz="2750" spc="55" dirty="0">
                <a:solidFill>
                  <a:srgbClr val="C00000"/>
                </a:solidFill>
              </a:rPr>
              <a:t>BA</a:t>
            </a:r>
            <a:r>
              <a:rPr sz="2750" spc="-170" dirty="0">
                <a:solidFill>
                  <a:srgbClr val="C00000"/>
                </a:solidFill>
              </a:rPr>
              <a:t> </a:t>
            </a:r>
            <a:r>
              <a:rPr sz="2750" spc="15" dirty="0">
                <a:solidFill>
                  <a:srgbClr val="C00000"/>
                </a:solidFill>
              </a:rPr>
              <a:t>Portugiesisch-</a:t>
            </a:r>
            <a:r>
              <a:rPr sz="2750" spc="-275" dirty="0">
                <a:solidFill>
                  <a:srgbClr val="C00000"/>
                </a:solidFill>
              </a:rPr>
              <a:t> </a:t>
            </a:r>
            <a:r>
              <a:rPr sz="2750" spc="10" dirty="0">
                <a:solidFill>
                  <a:srgbClr val="C00000"/>
                </a:solidFill>
              </a:rPr>
              <a:t>Brasilianische</a:t>
            </a:r>
            <a:r>
              <a:rPr sz="2750" spc="-270" dirty="0">
                <a:solidFill>
                  <a:srgbClr val="C00000"/>
                </a:solidFill>
              </a:rPr>
              <a:t> </a:t>
            </a:r>
            <a:r>
              <a:rPr sz="2750" spc="30" dirty="0">
                <a:solidFill>
                  <a:srgbClr val="C00000"/>
                </a:solidFill>
              </a:rPr>
              <a:t>Studien</a:t>
            </a:r>
            <a:endParaRPr sz="2750"/>
          </a:p>
        </p:txBody>
      </p:sp>
      <p:sp>
        <p:nvSpPr>
          <p:cNvPr id="3" name="object 3"/>
          <p:cNvSpPr txBox="1"/>
          <p:nvPr/>
        </p:nvSpPr>
        <p:spPr>
          <a:xfrm>
            <a:off x="2787421" y="2509659"/>
            <a:ext cx="6277610" cy="2245871"/>
          </a:xfrm>
          <a:prstGeom prst="rect">
            <a:avLst/>
          </a:prstGeom>
        </p:spPr>
        <p:txBody>
          <a:bodyPr vert="horz" wrap="square" lIns="0" tIns="197485" rIns="0" bIns="0" rtlCol="0">
            <a:spAutoFit/>
          </a:bodyPr>
          <a:lstStyle/>
          <a:p>
            <a:pPr marL="1905" algn="ctr">
              <a:lnSpc>
                <a:spcPct val="100000"/>
              </a:lnSpc>
              <a:spcBef>
                <a:spcPts val="1555"/>
              </a:spcBef>
              <a:tabLst>
                <a:tab pos="739140"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285" dirty="0">
                <a:latin typeface="Calibri"/>
                <a:cs typeface="Calibri"/>
              </a:rPr>
              <a:t> </a:t>
            </a:r>
            <a:r>
              <a:rPr sz="2400" b="1" spc="-5" dirty="0">
                <a:solidFill>
                  <a:srgbClr val="C00000"/>
                </a:solidFill>
                <a:latin typeface="Calibri"/>
                <a:cs typeface="Calibri"/>
              </a:rPr>
              <a:t>Französisch-Guyana</a:t>
            </a:r>
            <a:endParaRPr sz="2400" dirty="0">
              <a:latin typeface="Calibri"/>
              <a:cs typeface="Calibri"/>
            </a:endParaRPr>
          </a:p>
          <a:p>
            <a:pPr marL="12065" marR="5080" algn="ctr">
              <a:lnSpc>
                <a:spcPct val="150600"/>
              </a:lnSpc>
            </a:pPr>
            <a:r>
              <a:rPr sz="2400" dirty="0">
                <a:latin typeface="Calibri"/>
                <a:cs typeface="Calibri"/>
              </a:rPr>
              <a:t>Madrid ∙ Barcelona ∙ Bilbao ∙ </a:t>
            </a:r>
            <a:r>
              <a:rPr sz="2400" spc="-5" dirty="0">
                <a:latin typeface="Calibri"/>
                <a:cs typeface="Calibri"/>
              </a:rPr>
              <a:t>Salamanca </a:t>
            </a:r>
            <a:r>
              <a:rPr sz="2400" dirty="0">
                <a:latin typeface="Calibri"/>
                <a:cs typeface="Calibri"/>
              </a:rPr>
              <a:t>∙ A </a:t>
            </a:r>
            <a:r>
              <a:rPr sz="2400" spc="-5" dirty="0">
                <a:latin typeface="Calibri"/>
                <a:cs typeface="Calibri"/>
              </a:rPr>
              <a:t>Coruña  </a:t>
            </a:r>
            <a:r>
              <a:rPr sz="2400" dirty="0">
                <a:latin typeface="Calibri"/>
                <a:cs typeface="Calibri"/>
              </a:rPr>
              <a:t>Neapel ∙ Pisa ∙ </a:t>
            </a:r>
            <a:r>
              <a:rPr sz="2400" spc="-5" dirty="0">
                <a:latin typeface="Calibri"/>
                <a:cs typeface="Calibri"/>
              </a:rPr>
              <a:t>Siena </a:t>
            </a:r>
            <a:r>
              <a:rPr sz="2400" dirty="0">
                <a:latin typeface="Calibri"/>
                <a:cs typeface="Calibri"/>
              </a:rPr>
              <a:t>∙</a:t>
            </a:r>
            <a:r>
              <a:rPr sz="2400" spc="-140" dirty="0">
                <a:latin typeface="Calibri"/>
                <a:cs typeface="Calibri"/>
              </a:rPr>
              <a:t> </a:t>
            </a:r>
            <a:r>
              <a:rPr sz="2400" spc="-30" dirty="0">
                <a:latin typeface="Calibri"/>
                <a:cs typeface="Calibri"/>
              </a:rPr>
              <a:t>Turin</a:t>
            </a:r>
            <a:endParaRPr sz="2400" dirty="0">
              <a:latin typeface="Calibri"/>
              <a:cs typeface="Calibri"/>
            </a:endParaRPr>
          </a:p>
          <a:p>
            <a:pPr marR="61594" algn="ctr">
              <a:lnSpc>
                <a:spcPct val="100000"/>
              </a:lnSpc>
              <a:spcBef>
                <a:spcPts val="1455"/>
              </a:spcBef>
            </a:pPr>
            <a:r>
              <a:rPr sz="2400" spc="-5" dirty="0">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a:stretch>
            <a:fillRect/>
          </a:stretch>
        </p:blipFill>
        <p:spPr>
          <a:xfrm>
            <a:off x="7734299" y="3886201"/>
            <a:ext cx="4457701" cy="2971800"/>
          </a:xfrm>
          <a:prstGeom prst="rect">
            <a:avLst/>
          </a:prstGeom>
        </p:spPr>
      </p:pic>
      <p:sp>
        <p:nvSpPr>
          <p:cNvPr id="6" name="Textfeld 5"/>
          <p:cNvSpPr txBox="1"/>
          <p:nvPr/>
        </p:nvSpPr>
        <p:spPr>
          <a:xfrm>
            <a:off x="10363200" y="3609202"/>
            <a:ext cx="2526703" cy="276999"/>
          </a:xfrm>
          <a:prstGeom prst="rect">
            <a:avLst/>
          </a:prstGeom>
          <a:noFill/>
        </p:spPr>
        <p:txBody>
          <a:bodyPr wrap="square" rtlCol="0">
            <a:spAutoFit/>
          </a:bodyPr>
          <a:lstStyle/>
          <a:p>
            <a:r>
              <a:rPr lang="de-DE" sz="1200" dirty="0" err="1"/>
              <a:t>Université</a:t>
            </a:r>
            <a:r>
              <a:rPr lang="de-DE" sz="1200" dirty="0"/>
              <a:t> de La </a:t>
            </a:r>
            <a:r>
              <a:rPr lang="de-DE" sz="1200" dirty="0" err="1"/>
              <a:t>Guyane</a:t>
            </a:r>
            <a:endParaRPr lang="de-DE"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13335" algn="ctr">
              <a:lnSpc>
                <a:spcPts val="3215"/>
              </a:lnSpc>
            </a:pPr>
            <a:r>
              <a:rPr sz="2750" spc="55" dirty="0">
                <a:solidFill>
                  <a:srgbClr val="C00000"/>
                </a:solidFill>
              </a:rPr>
              <a:t>BA</a:t>
            </a:r>
            <a:r>
              <a:rPr sz="2750" spc="-165" dirty="0">
                <a:solidFill>
                  <a:srgbClr val="C00000"/>
                </a:solidFill>
              </a:rPr>
              <a:t> </a:t>
            </a:r>
            <a:r>
              <a:rPr sz="2750" spc="25" dirty="0">
                <a:solidFill>
                  <a:srgbClr val="C00000"/>
                </a:solidFill>
              </a:rPr>
              <a:t>Sprache</a:t>
            </a:r>
            <a:r>
              <a:rPr sz="2750" spc="-270" dirty="0">
                <a:solidFill>
                  <a:srgbClr val="C00000"/>
                </a:solidFill>
              </a:rPr>
              <a:t> </a:t>
            </a:r>
            <a:r>
              <a:rPr sz="2750" spc="50" dirty="0">
                <a:solidFill>
                  <a:srgbClr val="C00000"/>
                </a:solidFill>
              </a:rPr>
              <a:t>und</a:t>
            </a:r>
            <a:r>
              <a:rPr sz="2750" spc="-114" dirty="0">
                <a:solidFill>
                  <a:srgbClr val="C00000"/>
                </a:solidFill>
              </a:rPr>
              <a:t> </a:t>
            </a:r>
            <a:r>
              <a:rPr sz="2750" spc="10" dirty="0">
                <a:solidFill>
                  <a:srgbClr val="C00000"/>
                </a:solidFill>
              </a:rPr>
              <a:t>Gesellschaft</a:t>
            </a:r>
            <a:endParaRPr sz="2750"/>
          </a:p>
        </p:txBody>
      </p:sp>
      <p:sp>
        <p:nvSpPr>
          <p:cNvPr id="3" name="object 3"/>
          <p:cNvSpPr txBox="1"/>
          <p:nvPr/>
        </p:nvSpPr>
        <p:spPr>
          <a:xfrm>
            <a:off x="2715310" y="2509659"/>
            <a:ext cx="6417945" cy="2247025"/>
          </a:xfrm>
          <a:prstGeom prst="rect">
            <a:avLst/>
          </a:prstGeom>
        </p:spPr>
        <p:txBody>
          <a:bodyPr vert="horz" wrap="square" lIns="0" tIns="12065" rIns="0" bIns="0" rtlCol="0">
            <a:spAutoFit/>
          </a:bodyPr>
          <a:lstStyle/>
          <a:p>
            <a:pPr marL="12700" marR="5080" indent="-2540" algn="ctr">
              <a:lnSpc>
                <a:spcPct val="150600"/>
              </a:lnSpc>
              <a:spcBef>
                <a:spcPts val="95"/>
              </a:spcBef>
              <a:tabLst>
                <a:tab pos="764540" algn="l"/>
              </a:tabLst>
            </a:pPr>
            <a:r>
              <a:rPr sz="2400" b="1" spc="-20" dirty="0">
                <a:solidFill>
                  <a:srgbClr val="C00000"/>
                </a:solidFill>
                <a:latin typeface="Calibri"/>
                <a:cs typeface="Calibri"/>
              </a:rPr>
              <a:t>Paris	</a:t>
            </a:r>
            <a:r>
              <a:rPr sz="2400" b="1" dirty="0">
                <a:solidFill>
                  <a:srgbClr val="C00000"/>
                </a:solidFill>
                <a:latin typeface="Calibri"/>
                <a:cs typeface="Calibri"/>
              </a:rPr>
              <a:t>∙ </a:t>
            </a:r>
            <a:r>
              <a:rPr sz="2400" b="1" spc="-5" dirty="0">
                <a:solidFill>
                  <a:srgbClr val="C00000"/>
                </a:solidFill>
                <a:latin typeface="Calibri"/>
                <a:cs typeface="Calibri"/>
              </a:rPr>
              <a:t>Marseille </a:t>
            </a:r>
            <a:r>
              <a:rPr sz="2400" b="1" dirty="0">
                <a:solidFill>
                  <a:srgbClr val="C00000"/>
                </a:solidFill>
                <a:latin typeface="Calibri"/>
                <a:cs typeface="Calibri"/>
              </a:rPr>
              <a:t>∙ Lille ∙ </a:t>
            </a:r>
            <a:r>
              <a:rPr sz="2400" b="1" spc="-10" dirty="0">
                <a:solidFill>
                  <a:srgbClr val="C00000"/>
                </a:solidFill>
                <a:latin typeface="Calibri"/>
                <a:cs typeface="Calibri"/>
              </a:rPr>
              <a:t>Französisch-Guyana  </a:t>
            </a:r>
            <a:r>
              <a:rPr sz="2400" b="1" spc="-5" dirty="0">
                <a:solidFill>
                  <a:srgbClr val="C00000"/>
                </a:solidFill>
                <a:latin typeface="Calibri"/>
                <a:cs typeface="Calibri"/>
              </a:rPr>
              <a:t>Madrid </a:t>
            </a:r>
            <a:r>
              <a:rPr sz="2400" b="1" dirty="0">
                <a:solidFill>
                  <a:srgbClr val="C00000"/>
                </a:solidFill>
                <a:latin typeface="Calibri"/>
                <a:cs typeface="Calibri"/>
              </a:rPr>
              <a:t>∙ Barcelona ∙ Bilbao ∙ Salamanca ∙ A</a:t>
            </a:r>
            <a:r>
              <a:rPr sz="2400" b="1" spc="-130" dirty="0">
                <a:solidFill>
                  <a:srgbClr val="C00000"/>
                </a:solidFill>
                <a:latin typeface="Calibri"/>
                <a:cs typeface="Calibri"/>
              </a:rPr>
              <a:t> </a:t>
            </a:r>
            <a:r>
              <a:rPr sz="2400" b="1" spc="-5" dirty="0">
                <a:solidFill>
                  <a:srgbClr val="C00000"/>
                </a:solidFill>
                <a:latin typeface="Calibri"/>
                <a:cs typeface="Calibri"/>
              </a:rPr>
              <a:t>Coruña  </a:t>
            </a:r>
            <a:r>
              <a:rPr sz="2400" b="1" dirty="0">
                <a:solidFill>
                  <a:srgbClr val="C00000"/>
                </a:solidFill>
                <a:latin typeface="Calibri"/>
                <a:cs typeface="Calibri"/>
              </a:rPr>
              <a:t>Neapel ∙ </a:t>
            </a:r>
            <a:r>
              <a:rPr sz="2400" b="1" spc="-5" dirty="0">
                <a:solidFill>
                  <a:srgbClr val="C00000"/>
                </a:solidFill>
                <a:latin typeface="Calibri"/>
                <a:cs typeface="Calibri"/>
              </a:rPr>
              <a:t>Pisa </a:t>
            </a:r>
            <a:r>
              <a:rPr sz="2400" b="1" dirty="0">
                <a:solidFill>
                  <a:srgbClr val="C00000"/>
                </a:solidFill>
                <a:latin typeface="Calibri"/>
                <a:cs typeface="Calibri"/>
              </a:rPr>
              <a:t>∙ Siena ∙</a:t>
            </a:r>
            <a:r>
              <a:rPr sz="2400" b="1" spc="5" dirty="0">
                <a:solidFill>
                  <a:srgbClr val="C00000"/>
                </a:solidFill>
                <a:latin typeface="Calibri"/>
                <a:cs typeface="Calibri"/>
              </a:rPr>
              <a:t> </a:t>
            </a:r>
            <a:r>
              <a:rPr sz="2400" b="1" spc="-30" dirty="0">
                <a:solidFill>
                  <a:srgbClr val="C00000"/>
                </a:solidFill>
                <a:latin typeface="Calibri"/>
                <a:cs typeface="Calibri"/>
              </a:rPr>
              <a:t>Turin</a:t>
            </a:r>
            <a:endParaRPr sz="2400" dirty="0">
              <a:latin typeface="Calibri"/>
              <a:cs typeface="Calibri"/>
            </a:endParaRPr>
          </a:p>
          <a:p>
            <a:pPr marR="54610" algn="ctr">
              <a:lnSpc>
                <a:spcPct val="100000"/>
              </a:lnSpc>
              <a:spcBef>
                <a:spcPts val="1460"/>
              </a:spcBef>
            </a:pPr>
            <a:r>
              <a:rPr sz="2400" b="1" spc="-5" dirty="0">
                <a:solidFill>
                  <a:srgbClr val="C00000"/>
                </a:solidFill>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4001655"/>
            <a:ext cx="4267200" cy="2844800"/>
          </a:xfrm>
          <a:prstGeom prst="rect">
            <a:avLst/>
          </a:prstGeom>
        </p:spPr>
      </p:pic>
      <p:sp>
        <p:nvSpPr>
          <p:cNvPr id="5" name="Textfeld 4"/>
          <p:cNvSpPr txBox="1"/>
          <p:nvPr/>
        </p:nvSpPr>
        <p:spPr>
          <a:xfrm>
            <a:off x="10210800" y="3724656"/>
            <a:ext cx="2362200" cy="276999"/>
          </a:xfrm>
          <a:prstGeom prst="rect">
            <a:avLst/>
          </a:prstGeom>
          <a:noFill/>
        </p:spPr>
        <p:txBody>
          <a:bodyPr wrap="square" rtlCol="0">
            <a:spAutoFit/>
          </a:bodyPr>
          <a:lstStyle/>
          <a:p>
            <a:r>
              <a:rPr lang="en-GB" sz="1200" dirty="0" err="1"/>
              <a:t>Universitat</a:t>
            </a:r>
            <a:r>
              <a:rPr lang="en-GB" sz="1200" dirty="0"/>
              <a:t> de Barcelona</a:t>
            </a:r>
            <a:endParaRPr lang="de-DE" sz="12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56709" cy="1968443"/>
          </a:xfrm>
          <a:prstGeom prst="rect">
            <a:avLst/>
          </a:prstGeom>
        </p:spPr>
      </p:pic>
      <p:sp>
        <p:nvSpPr>
          <p:cNvPr id="7" name="Textfeld 6"/>
          <p:cNvSpPr txBox="1"/>
          <p:nvPr/>
        </p:nvSpPr>
        <p:spPr>
          <a:xfrm>
            <a:off x="-24245" y="1968443"/>
            <a:ext cx="1465118" cy="276999"/>
          </a:xfrm>
          <a:prstGeom prst="rect">
            <a:avLst/>
          </a:prstGeom>
          <a:noFill/>
        </p:spPr>
        <p:txBody>
          <a:bodyPr wrap="square" rtlCol="0">
            <a:spAutoFit/>
          </a:bodyPr>
          <a:lstStyle/>
          <a:p>
            <a:r>
              <a:rPr lang="de-DE" sz="1200" dirty="0" err="1"/>
              <a:t>Università</a:t>
            </a:r>
            <a:r>
              <a:rPr lang="de-DE" sz="1200" dirty="0"/>
              <a:t> di Pisa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40" dirty="0">
                <a:solidFill>
                  <a:srgbClr val="C00000"/>
                </a:solidFill>
              </a:rPr>
              <a:t>MA</a:t>
            </a:r>
            <a:r>
              <a:rPr sz="2750" spc="-95" dirty="0">
                <a:solidFill>
                  <a:srgbClr val="C00000"/>
                </a:solidFill>
              </a:rPr>
              <a:t> </a:t>
            </a:r>
            <a:r>
              <a:rPr sz="2750" dirty="0">
                <a:solidFill>
                  <a:srgbClr val="C00000"/>
                </a:solidFill>
              </a:rPr>
              <a:t>Sprachwissenschaft</a:t>
            </a:r>
            <a:endParaRPr sz="2750"/>
          </a:p>
        </p:txBody>
      </p:sp>
      <p:sp>
        <p:nvSpPr>
          <p:cNvPr id="3" name="object 3"/>
          <p:cNvSpPr txBox="1"/>
          <p:nvPr/>
        </p:nvSpPr>
        <p:spPr>
          <a:xfrm>
            <a:off x="2775038" y="2509659"/>
            <a:ext cx="6311265" cy="2187715"/>
          </a:xfrm>
          <a:prstGeom prst="rect">
            <a:avLst/>
          </a:prstGeom>
        </p:spPr>
        <p:txBody>
          <a:bodyPr vert="horz" wrap="square" lIns="0" tIns="197485" rIns="0" bIns="0" rtlCol="0">
            <a:spAutoFit/>
          </a:bodyPr>
          <a:lstStyle/>
          <a:p>
            <a:pPr algn="ctr">
              <a:lnSpc>
                <a:spcPct val="100000"/>
              </a:lnSpc>
              <a:spcBef>
                <a:spcPts val="1555"/>
              </a:spcBef>
              <a:tabLst>
                <a:tab pos="754380" algn="l"/>
              </a:tabLst>
            </a:pPr>
            <a:r>
              <a:rPr sz="2400" b="1" spc="-20" dirty="0">
                <a:solidFill>
                  <a:srgbClr val="C00000"/>
                </a:solidFill>
                <a:latin typeface="Calibri"/>
                <a:cs typeface="Calibri"/>
              </a:rPr>
              <a:t>Paris	</a:t>
            </a:r>
            <a:r>
              <a:rPr sz="2400" dirty="0">
                <a:latin typeface="Calibri"/>
                <a:cs typeface="Calibri"/>
              </a:rPr>
              <a:t>∙ </a:t>
            </a:r>
            <a:r>
              <a:rPr sz="2400" b="1" spc="-5" dirty="0">
                <a:solidFill>
                  <a:srgbClr val="C00000"/>
                </a:solidFill>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15" dirty="0">
                <a:latin typeface="Calibri"/>
                <a:cs typeface="Calibri"/>
              </a:rPr>
              <a:t> </a:t>
            </a:r>
            <a:r>
              <a:rPr sz="2400" spc="-10" dirty="0">
                <a:latin typeface="Calibri"/>
                <a:cs typeface="Calibri"/>
              </a:rPr>
              <a:t>Französisch-Guyana</a:t>
            </a:r>
            <a:endParaRPr sz="2400" dirty="0">
              <a:latin typeface="Calibri"/>
              <a:cs typeface="Calibri"/>
            </a:endParaRPr>
          </a:p>
          <a:p>
            <a:pPr algn="ctr">
              <a:lnSpc>
                <a:spcPct val="100000"/>
              </a:lnSpc>
              <a:spcBef>
                <a:spcPts val="1455"/>
              </a:spcBef>
            </a:pPr>
            <a:r>
              <a:rPr sz="2400" dirty="0">
                <a:latin typeface="Calibri"/>
                <a:cs typeface="Calibri"/>
              </a:rPr>
              <a:t>Madrid ∙ Barcelona ∙ Bilbao ∙ </a:t>
            </a:r>
            <a:r>
              <a:rPr sz="2400" spc="-5" dirty="0">
                <a:latin typeface="Calibri"/>
                <a:cs typeface="Calibri"/>
              </a:rPr>
              <a:t>Salamanca </a:t>
            </a:r>
            <a:r>
              <a:rPr sz="2400" dirty="0">
                <a:latin typeface="Calibri"/>
                <a:cs typeface="Calibri"/>
              </a:rPr>
              <a:t>∙ </a:t>
            </a:r>
            <a:r>
              <a:rPr sz="2400" b="1" dirty="0">
                <a:solidFill>
                  <a:srgbClr val="C00000"/>
                </a:solidFill>
                <a:latin typeface="Calibri"/>
                <a:cs typeface="Calibri"/>
              </a:rPr>
              <a:t>A</a:t>
            </a:r>
            <a:r>
              <a:rPr sz="2400" b="1" spc="95" dirty="0">
                <a:solidFill>
                  <a:srgbClr val="C00000"/>
                </a:solidFill>
                <a:latin typeface="Calibri"/>
                <a:cs typeface="Calibri"/>
              </a:rPr>
              <a:t> </a:t>
            </a:r>
            <a:r>
              <a:rPr sz="2400" b="1" spc="-5" dirty="0">
                <a:solidFill>
                  <a:srgbClr val="C00000"/>
                </a:solidFill>
                <a:latin typeface="Calibri"/>
                <a:cs typeface="Calibri"/>
              </a:rPr>
              <a:t>Coruña</a:t>
            </a:r>
            <a:endParaRPr sz="2400" dirty="0">
              <a:latin typeface="Calibri"/>
              <a:cs typeface="Calibri"/>
            </a:endParaRPr>
          </a:p>
          <a:p>
            <a:pPr marL="1494155" marR="1486535" algn="ctr">
              <a:lnSpc>
                <a:spcPct val="150600"/>
              </a:lnSpc>
            </a:pPr>
            <a:r>
              <a:rPr sz="2400" dirty="0">
                <a:latin typeface="Calibri"/>
                <a:cs typeface="Calibri"/>
              </a:rPr>
              <a:t>Neapel ∙ Pisa ∙ </a:t>
            </a:r>
            <a:r>
              <a:rPr sz="2400" b="1" dirty="0">
                <a:solidFill>
                  <a:srgbClr val="C00000"/>
                </a:solidFill>
                <a:latin typeface="Calibri"/>
                <a:cs typeface="Calibri"/>
              </a:rPr>
              <a:t>Siena </a:t>
            </a:r>
            <a:r>
              <a:rPr sz="2400" dirty="0">
                <a:latin typeface="Calibri"/>
                <a:cs typeface="Calibri"/>
              </a:rPr>
              <a:t>∙</a:t>
            </a:r>
            <a:r>
              <a:rPr sz="2400" spc="-175" dirty="0">
                <a:latin typeface="Calibri"/>
                <a:cs typeface="Calibri"/>
              </a:rPr>
              <a:t> </a:t>
            </a:r>
            <a:r>
              <a:rPr sz="2400" spc="-30" dirty="0">
                <a:latin typeface="Calibri"/>
                <a:cs typeface="Calibri"/>
              </a:rPr>
              <a:t>Turin  </a:t>
            </a:r>
            <a:r>
              <a:rPr sz="2400" spc="-5" dirty="0">
                <a:latin typeface="Calibri"/>
                <a:cs typeface="Calibri"/>
              </a:rPr>
              <a:t>Dublin</a:t>
            </a:r>
            <a:endParaRPr sz="2400" dirty="0">
              <a:latin typeface="Calibri"/>
              <a:cs typeface="Calibri"/>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 y="2309"/>
            <a:ext cx="3770110" cy="2507350"/>
          </a:xfrm>
          <a:prstGeom prst="rect">
            <a:avLst/>
          </a:prstGeom>
        </p:spPr>
      </p:pic>
      <p:sp>
        <p:nvSpPr>
          <p:cNvPr id="7" name="Textfeld 6"/>
          <p:cNvSpPr txBox="1"/>
          <p:nvPr/>
        </p:nvSpPr>
        <p:spPr>
          <a:xfrm>
            <a:off x="-11544" y="2472373"/>
            <a:ext cx="23622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Siena</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583" y="5084618"/>
            <a:ext cx="5098472" cy="1752600"/>
          </a:xfrm>
          <a:prstGeom prst="rect">
            <a:avLst/>
          </a:prstGeom>
        </p:spPr>
      </p:pic>
      <p:sp>
        <p:nvSpPr>
          <p:cNvPr id="9" name="Textfeld 8"/>
          <p:cNvSpPr txBox="1"/>
          <p:nvPr/>
        </p:nvSpPr>
        <p:spPr>
          <a:xfrm>
            <a:off x="10515600" y="4807619"/>
            <a:ext cx="2362200" cy="276999"/>
          </a:xfrm>
          <a:prstGeom prst="rect">
            <a:avLst/>
          </a:prstGeom>
          <a:noFill/>
        </p:spPr>
        <p:txBody>
          <a:bodyPr wrap="square" rtlCol="0">
            <a:spAutoFit/>
          </a:bodyPr>
          <a:lstStyle/>
          <a:p>
            <a:r>
              <a:rPr lang="en-GB" sz="1200" dirty="0"/>
              <a:t>Sorbonne </a:t>
            </a:r>
            <a:r>
              <a:rPr lang="en-GB" sz="1200" dirty="0" err="1"/>
              <a:t>Université</a:t>
            </a:r>
            <a:endParaRPr lang="de-DE"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533400"/>
            <a:ext cx="6713778" cy="677108"/>
          </a:xfrm>
        </p:spPr>
        <p:txBody>
          <a:bodyPr/>
          <a:lstStyle/>
          <a:p>
            <a:r>
              <a:rPr lang="en-GB" dirty="0" err="1"/>
              <a:t>Bewerbung</a:t>
            </a:r>
            <a:endParaRPr lang="de-DE" dirty="0"/>
          </a:p>
        </p:txBody>
      </p:sp>
      <p:sp>
        <p:nvSpPr>
          <p:cNvPr id="3" name="Textplatzhalter 2"/>
          <p:cNvSpPr>
            <a:spLocks noGrp="1"/>
          </p:cNvSpPr>
          <p:nvPr>
            <p:ph type="body" idx="1"/>
          </p:nvPr>
        </p:nvSpPr>
        <p:spPr>
          <a:xfrm>
            <a:off x="789709" y="1447800"/>
            <a:ext cx="10356850" cy="4616648"/>
          </a:xfrm>
        </p:spPr>
        <p:txBody>
          <a:bodyPr/>
          <a:lstStyle/>
          <a:p>
            <a:pPr marL="285750" indent="-285750">
              <a:buFont typeface="Arial" panose="020B0604020202020204" pitchFamily="34" charset="0"/>
              <a:buChar char="•"/>
            </a:pPr>
            <a:r>
              <a:rPr lang="en-GB" b="1" dirty="0"/>
              <a:t>3</a:t>
            </a:r>
            <a:r>
              <a:rPr lang="en-GB" dirty="0"/>
              <a:t> </a:t>
            </a:r>
            <a:r>
              <a:rPr lang="en-GB" dirty="0" err="1"/>
              <a:t>Wahluniversitäten</a:t>
            </a:r>
            <a:r>
              <a:rPr lang="en-GB" dirty="0"/>
              <a:t> </a:t>
            </a:r>
          </a:p>
          <a:p>
            <a:endParaRPr lang="en-GB" dirty="0"/>
          </a:p>
          <a:p>
            <a:pPr marL="285750" indent="-285750">
              <a:buFont typeface="Arial" panose="020B0604020202020204" pitchFamily="34" charset="0"/>
              <a:buChar char="•"/>
            </a:pPr>
            <a:r>
              <a:rPr lang="en-GB" dirty="0" err="1"/>
              <a:t>Bewerbung</a:t>
            </a:r>
            <a:r>
              <a:rPr lang="en-GB" dirty="0"/>
              <a:t> </a:t>
            </a:r>
            <a:r>
              <a:rPr lang="en-GB" dirty="0" err="1"/>
              <a:t>auch</a:t>
            </a:r>
            <a:r>
              <a:rPr lang="en-GB" dirty="0"/>
              <a:t> an </a:t>
            </a:r>
            <a:r>
              <a:rPr lang="en-GB" dirty="0" err="1"/>
              <a:t>anderen</a:t>
            </a:r>
            <a:r>
              <a:rPr lang="en-GB" dirty="0"/>
              <a:t> </a:t>
            </a:r>
            <a:r>
              <a:rPr lang="en-GB" dirty="0" err="1"/>
              <a:t>Instituten</a:t>
            </a:r>
            <a:r>
              <a:rPr lang="en-GB" dirty="0"/>
              <a:t> </a:t>
            </a:r>
            <a:r>
              <a:rPr lang="en-GB" dirty="0" err="1"/>
              <a:t>möglich</a:t>
            </a:r>
            <a:endParaRPr lang="en-GB"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err="1"/>
              <a:t>z.B</a:t>
            </a:r>
            <a:r>
              <a:rPr lang="en-GB" dirty="0"/>
              <a:t>. Deutsche </a:t>
            </a:r>
            <a:r>
              <a:rPr lang="en-GB" dirty="0" err="1"/>
              <a:t>Philologie</a:t>
            </a:r>
            <a:r>
              <a:rPr lang="en-GB" dirty="0"/>
              <a:t> und Geschichte -&gt; 	</a:t>
            </a:r>
            <a:r>
              <a:rPr lang="en-GB" dirty="0" err="1"/>
              <a:t>Institut</a:t>
            </a:r>
            <a:r>
              <a:rPr lang="en-GB" dirty="0"/>
              <a:t> </a:t>
            </a:r>
            <a:r>
              <a:rPr lang="en-GB" dirty="0" err="1"/>
              <a:t>für</a:t>
            </a:r>
            <a:r>
              <a:rPr lang="en-GB" dirty="0"/>
              <a:t> Deutsche und </a:t>
            </a:r>
            <a:r>
              <a:rPr lang="en-GB" dirty="0" err="1"/>
              <a:t>Niederländische</a:t>
            </a:r>
            <a:r>
              <a:rPr lang="en-GB" dirty="0"/>
              <a:t> </a:t>
            </a:r>
            <a:r>
              <a:rPr lang="en-GB" dirty="0" err="1"/>
              <a:t>Philologie</a:t>
            </a:r>
            <a:endParaRPr lang="en-GB" dirty="0"/>
          </a:p>
          <a:p>
            <a:pPr lvl="8"/>
            <a:r>
              <a:rPr lang="en-GB" dirty="0"/>
              <a:t>		Sprachenzentrum</a:t>
            </a:r>
          </a:p>
          <a:p>
            <a:pPr lvl="8"/>
            <a:r>
              <a:rPr lang="en-GB" dirty="0"/>
              <a:t>		</a:t>
            </a:r>
            <a:r>
              <a:rPr lang="en-GB" dirty="0" err="1"/>
              <a:t>Institut</a:t>
            </a:r>
            <a:r>
              <a:rPr lang="en-GB" dirty="0"/>
              <a:t> </a:t>
            </a:r>
            <a:r>
              <a:rPr lang="en-GB" dirty="0" err="1"/>
              <a:t>für</a:t>
            </a:r>
            <a:r>
              <a:rPr lang="en-GB" dirty="0"/>
              <a:t> Geschichte</a:t>
            </a:r>
          </a:p>
          <a:p>
            <a:pPr lvl="8"/>
            <a:endParaRPr lang="en-GB" dirty="0"/>
          </a:p>
          <a:p>
            <a:pPr marL="742950" lvl="1" indent="-285750">
              <a:buFont typeface="Arial" panose="020B0604020202020204" pitchFamily="34" charset="0"/>
              <a:buChar char="•"/>
            </a:pPr>
            <a:r>
              <a:rPr lang="en-GB" dirty="0" err="1"/>
              <a:t>z.B</a:t>
            </a:r>
            <a:r>
              <a:rPr lang="en-GB" dirty="0"/>
              <a:t>. </a:t>
            </a:r>
            <a:r>
              <a:rPr lang="en-GB" dirty="0" err="1"/>
              <a:t>Französische</a:t>
            </a:r>
            <a:r>
              <a:rPr lang="en-GB" dirty="0"/>
              <a:t> </a:t>
            </a:r>
            <a:r>
              <a:rPr lang="en-GB" dirty="0" err="1"/>
              <a:t>Philologie</a:t>
            </a:r>
            <a:r>
              <a:rPr lang="en-GB" dirty="0"/>
              <a:t> und </a:t>
            </a:r>
            <a:r>
              <a:rPr lang="en-GB" dirty="0" err="1"/>
              <a:t>Biologie</a:t>
            </a:r>
            <a:r>
              <a:rPr lang="en-GB" dirty="0"/>
              <a:t> -&gt;	</a:t>
            </a:r>
            <a:r>
              <a:rPr lang="en-GB" dirty="0" err="1"/>
              <a:t>Institut</a:t>
            </a:r>
            <a:r>
              <a:rPr lang="en-GB" dirty="0"/>
              <a:t> </a:t>
            </a:r>
            <a:r>
              <a:rPr lang="en-GB" dirty="0" err="1"/>
              <a:t>für</a:t>
            </a:r>
            <a:r>
              <a:rPr lang="en-GB" dirty="0"/>
              <a:t> </a:t>
            </a:r>
            <a:r>
              <a:rPr lang="en-GB" dirty="0" err="1"/>
              <a:t>Romanische</a:t>
            </a:r>
            <a:r>
              <a:rPr lang="en-GB" dirty="0"/>
              <a:t> </a:t>
            </a:r>
            <a:r>
              <a:rPr lang="en-GB" dirty="0" err="1"/>
              <a:t>Philologie</a:t>
            </a:r>
            <a:endParaRPr lang="en-GB" dirty="0"/>
          </a:p>
          <a:p>
            <a:pPr lvl="8"/>
            <a:r>
              <a:rPr lang="en-GB" dirty="0"/>
              <a:t>		Sprachenzentrum</a:t>
            </a:r>
          </a:p>
          <a:p>
            <a:pPr lvl="8"/>
            <a:r>
              <a:rPr lang="en-GB" dirty="0"/>
              <a:t>		</a:t>
            </a:r>
            <a:r>
              <a:rPr lang="en-GB" dirty="0" err="1"/>
              <a:t>Institut</a:t>
            </a:r>
            <a:r>
              <a:rPr lang="en-GB" dirty="0"/>
              <a:t> </a:t>
            </a:r>
            <a:r>
              <a:rPr lang="en-GB" dirty="0" err="1"/>
              <a:t>für</a:t>
            </a:r>
            <a:r>
              <a:rPr lang="en-GB" dirty="0"/>
              <a:t> </a:t>
            </a:r>
            <a:r>
              <a:rPr lang="en-GB" dirty="0" err="1"/>
              <a:t>Biologie</a:t>
            </a:r>
            <a:endParaRPr lang="en-GB" dirty="0"/>
          </a:p>
          <a:p>
            <a:pPr lvl="1"/>
            <a:endParaRPr lang="en-GB" dirty="0"/>
          </a:p>
          <a:p>
            <a:pPr marL="285750" indent="-285750">
              <a:buFont typeface="Arial" panose="020B0604020202020204" pitchFamily="34" charset="0"/>
              <a:buChar char="•"/>
            </a:pPr>
            <a:r>
              <a:rPr lang="de-DE" dirty="0"/>
              <a:t>Online-Bewerbungsformular </a:t>
            </a:r>
            <a:endParaRPr lang="en-GB" dirty="0"/>
          </a:p>
          <a:p>
            <a:endParaRPr lang="en-GB" dirty="0"/>
          </a:p>
          <a:p>
            <a:r>
              <a:rPr lang="de-DE" sz="3000" b="1" kern="1200" spc="-15" dirty="0">
                <a:solidFill>
                  <a:srgbClr val="C55A11"/>
                </a:solidFill>
                <a:cs typeface="Calibri"/>
              </a:rPr>
              <a:t>Bewerbungsschluss: 31. Januar</a:t>
            </a:r>
            <a:r>
              <a:rPr lang="de-DE" sz="3000" b="1" kern="1200" spc="275" dirty="0">
                <a:solidFill>
                  <a:srgbClr val="C55A11"/>
                </a:solidFill>
                <a:cs typeface="Calibri"/>
              </a:rPr>
              <a:t> </a:t>
            </a:r>
            <a:r>
              <a:rPr lang="de-DE" sz="3000" b="1" kern="1200" spc="-25" dirty="0">
                <a:solidFill>
                  <a:srgbClr val="C55A11"/>
                </a:solidFill>
                <a:cs typeface="Calibri"/>
              </a:rPr>
              <a:t>2025</a:t>
            </a:r>
            <a:endParaRPr lang="en-GB" dirty="0"/>
          </a:p>
          <a:p>
            <a:endParaRPr lang="en-GB" dirty="0"/>
          </a:p>
        </p:txBody>
      </p:sp>
      <p:pic>
        <p:nvPicPr>
          <p:cNvPr id="4" name="Grafik 3">
            <a:extLst>
              <a:ext uri="{FF2B5EF4-FFF2-40B4-BE49-F238E27FC236}">
                <a16:creationId xmlns:a16="http://schemas.microsoft.com/office/drawing/2014/main" id="{ADFB978C-61F6-4821-A273-DD35A2B2C541}"/>
              </a:ext>
            </a:extLst>
          </p:cNvPr>
          <p:cNvPicPr>
            <a:picLocks noChangeAspect="1"/>
          </p:cNvPicPr>
          <p:nvPr/>
        </p:nvPicPr>
        <p:blipFill>
          <a:blip r:embed="rId2"/>
          <a:stretch>
            <a:fillRect/>
          </a:stretch>
        </p:blipFill>
        <p:spPr>
          <a:xfrm>
            <a:off x="7162800" y="152400"/>
            <a:ext cx="4950381" cy="859611"/>
          </a:xfrm>
          <a:prstGeom prst="rect">
            <a:avLst/>
          </a:prstGeom>
        </p:spPr>
      </p:pic>
    </p:spTree>
    <p:extLst>
      <p:ext uri="{BB962C8B-B14F-4D97-AF65-F5344CB8AC3E}">
        <p14:creationId xmlns:p14="http://schemas.microsoft.com/office/powerpoint/2010/main" val="428208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910" y="744156"/>
            <a:ext cx="6506209" cy="483234"/>
          </a:xfrm>
          <a:prstGeom prst="rect">
            <a:avLst/>
          </a:prstGeom>
        </p:spPr>
        <p:txBody>
          <a:bodyPr vert="horz" wrap="square" lIns="0" tIns="12700" rIns="0" bIns="0" rtlCol="0">
            <a:spAutoFit/>
          </a:bodyPr>
          <a:lstStyle/>
          <a:p>
            <a:pPr marL="12700">
              <a:lnSpc>
                <a:spcPct val="100000"/>
              </a:lnSpc>
              <a:spcBef>
                <a:spcPts val="100"/>
              </a:spcBef>
            </a:pPr>
            <a:r>
              <a:rPr sz="3000" b="0" dirty="0">
                <a:solidFill>
                  <a:schemeClr val="tx2"/>
                </a:solidFill>
                <a:latin typeface="Calibri"/>
                <a:cs typeface="Calibri"/>
              </a:rPr>
              <a:t>Das </a:t>
            </a:r>
            <a:r>
              <a:rPr sz="3000" b="0" spc="-25" dirty="0">
                <a:solidFill>
                  <a:schemeClr val="tx2"/>
                </a:solidFill>
                <a:latin typeface="Calibri"/>
                <a:cs typeface="Calibri"/>
              </a:rPr>
              <a:t>Erasmus-Team </a:t>
            </a:r>
            <a:r>
              <a:rPr sz="3000" b="0" spc="-5" dirty="0">
                <a:solidFill>
                  <a:schemeClr val="tx2"/>
                </a:solidFill>
                <a:latin typeface="Calibri"/>
                <a:cs typeface="Calibri"/>
              </a:rPr>
              <a:t>des</a:t>
            </a:r>
            <a:r>
              <a:rPr sz="3000" b="0" spc="-70" dirty="0">
                <a:solidFill>
                  <a:schemeClr val="tx2"/>
                </a:solidFill>
                <a:latin typeface="Calibri"/>
                <a:cs typeface="Calibri"/>
              </a:rPr>
              <a:t> </a:t>
            </a:r>
            <a:r>
              <a:rPr sz="3000" b="0" spc="-15" dirty="0">
                <a:solidFill>
                  <a:schemeClr val="tx2"/>
                </a:solidFill>
                <a:latin typeface="Calibri"/>
                <a:cs typeface="Calibri"/>
              </a:rPr>
              <a:t>Sprachenzentrums</a:t>
            </a:r>
            <a:endParaRPr sz="3000" dirty="0">
              <a:solidFill>
                <a:schemeClr val="tx2"/>
              </a:solidFill>
              <a:latin typeface="Calibri"/>
              <a:cs typeface="Calibri"/>
            </a:endParaRPr>
          </a:p>
        </p:txBody>
      </p:sp>
      <p:sp>
        <p:nvSpPr>
          <p:cNvPr id="3" name="object 3"/>
          <p:cNvSpPr txBox="1"/>
          <p:nvPr/>
        </p:nvSpPr>
        <p:spPr>
          <a:xfrm>
            <a:off x="1447800" y="2273998"/>
            <a:ext cx="3588473" cy="1878078"/>
          </a:xfrm>
          <a:prstGeom prst="rect">
            <a:avLst/>
          </a:prstGeom>
        </p:spPr>
        <p:txBody>
          <a:bodyPr vert="horz" wrap="square" lIns="0" tIns="15875" rIns="0" bIns="0" rtlCol="0">
            <a:spAutoFit/>
          </a:bodyPr>
          <a:lstStyle/>
          <a:p>
            <a:pPr marL="12700">
              <a:lnSpc>
                <a:spcPct val="100000"/>
              </a:lnSpc>
              <a:spcBef>
                <a:spcPts val="125"/>
              </a:spcBef>
            </a:pPr>
            <a:r>
              <a:rPr sz="2750" spc="-5" dirty="0">
                <a:latin typeface="Calibri"/>
                <a:cs typeface="Calibri"/>
              </a:rPr>
              <a:t>Erasmus-</a:t>
            </a:r>
            <a:r>
              <a:rPr sz="2750" spc="-5" dirty="0" err="1">
                <a:latin typeface="Calibri"/>
                <a:cs typeface="Calibri"/>
              </a:rPr>
              <a:t>Koordinator</a:t>
            </a:r>
            <a:r>
              <a:rPr lang="de-DE" sz="2750" spc="-5" dirty="0">
                <a:latin typeface="Calibri"/>
                <a:cs typeface="Calibri"/>
              </a:rPr>
              <a:t>:</a:t>
            </a:r>
            <a:r>
              <a:rPr sz="2750" spc="-5" dirty="0">
                <a:latin typeface="Calibri"/>
                <a:cs typeface="Calibri"/>
              </a:rPr>
              <a:t>in:</a:t>
            </a:r>
            <a:endParaRPr sz="2750" dirty="0">
              <a:latin typeface="Calibri"/>
              <a:cs typeface="Calibri"/>
            </a:endParaRPr>
          </a:p>
          <a:p>
            <a:pPr>
              <a:lnSpc>
                <a:spcPct val="100000"/>
              </a:lnSpc>
              <a:spcBef>
                <a:spcPts val="35"/>
              </a:spcBef>
            </a:pPr>
            <a:endParaRPr sz="3850" dirty="0">
              <a:latin typeface="Calibri"/>
              <a:cs typeface="Calibri"/>
            </a:endParaRPr>
          </a:p>
          <a:p>
            <a:pPr marL="12700">
              <a:lnSpc>
                <a:spcPct val="100000"/>
              </a:lnSpc>
            </a:pPr>
            <a:endParaRPr lang="de-DE" sz="2750" spc="10" dirty="0">
              <a:latin typeface="Calibri"/>
              <a:cs typeface="Calibri"/>
            </a:endParaRPr>
          </a:p>
          <a:p>
            <a:pPr marL="12700">
              <a:lnSpc>
                <a:spcPct val="100000"/>
              </a:lnSpc>
            </a:pPr>
            <a:r>
              <a:rPr sz="2750" spc="10" dirty="0" err="1">
                <a:latin typeface="Calibri"/>
                <a:cs typeface="Calibri"/>
              </a:rPr>
              <a:t>Mitarbeiteri</a:t>
            </a:r>
            <a:r>
              <a:rPr lang="de-DE" sz="2750" spc="10" dirty="0">
                <a:latin typeface="Calibri"/>
                <a:cs typeface="Calibri"/>
              </a:rPr>
              <a:t>n</a:t>
            </a:r>
            <a:r>
              <a:rPr sz="2750" spc="10" dirty="0">
                <a:latin typeface="Calibri"/>
                <a:cs typeface="Calibri"/>
              </a:rPr>
              <a:t>:</a:t>
            </a:r>
            <a:endParaRPr sz="2750" dirty="0">
              <a:latin typeface="Calibri"/>
              <a:cs typeface="Calibri"/>
            </a:endParaRPr>
          </a:p>
        </p:txBody>
      </p:sp>
      <p:sp>
        <p:nvSpPr>
          <p:cNvPr id="4" name="object 4"/>
          <p:cNvSpPr txBox="1"/>
          <p:nvPr/>
        </p:nvSpPr>
        <p:spPr>
          <a:xfrm>
            <a:off x="6670128" y="2273998"/>
            <a:ext cx="2567940" cy="1842877"/>
          </a:xfrm>
          <a:prstGeom prst="rect">
            <a:avLst/>
          </a:prstGeom>
        </p:spPr>
        <p:txBody>
          <a:bodyPr vert="horz" wrap="square" lIns="0" tIns="15875" rIns="0" bIns="0" rtlCol="0">
            <a:spAutoFit/>
          </a:bodyPr>
          <a:lstStyle/>
          <a:p>
            <a:pPr marL="12700">
              <a:lnSpc>
                <a:spcPct val="100000"/>
              </a:lnSpc>
              <a:spcBef>
                <a:spcPts val="125"/>
              </a:spcBef>
            </a:pPr>
            <a:r>
              <a:rPr sz="2750" spc="5" dirty="0">
                <a:latin typeface="Calibri"/>
                <a:cs typeface="Calibri"/>
              </a:rPr>
              <a:t>Dr. </a:t>
            </a:r>
            <a:r>
              <a:rPr sz="2750" spc="10" dirty="0">
                <a:latin typeface="Calibri"/>
                <a:cs typeface="Calibri"/>
              </a:rPr>
              <a:t>Ruth</a:t>
            </a:r>
            <a:r>
              <a:rPr sz="2750" spc="-25" dirty="0">
                <a:latin typeface="Calibri"/>
                <a:cs typeface="Calibri"/>
              </a:rPr>
              <a:t> </a:t>
            </a:r>
            <a:r>
              <a:rPr sz="2750" spc="5" dirty="0">
                <a:latin typeface="Calibri"/>
                <a:cs typeface="Calibri"/>
              </a:rPr>
              <a:t>Tobias</a:t>
            </a:r>
            <a:br>
              <a:rPr lang="de-DE" sz="2750" spc="5" dirty="0">
                <a:latin typeface="Calibri"/>
                <a:cs typeface="Calibri"/>
              </a:rPr>
            </a:br>
            <a:r>
              <a:rPr lang="de-DE" sz="2750" spc="5" dirty="0">
                <a:latin typeface="Calibri"/>
                <a:cs typeface="Calibri"/>
              </a:rPr>
              <a:t>Nizar </a:t>
            </a:r>
            <a:r>
              <a:rPr lang="de-DE" sz="2750" spc="5" dirty="0" err="1">
                <a:latin typeface="Calibri"/>
                <a:cs typeface="Calibri"/>
              </a:rPr>
              <a:t>Romdhane</a:t>
            </a:r>
            <a:br>
              <a:rPr lang="de-DE" sz="2750" spc="5" dirty="0">
                <a:latin typeface="Calibri"/>
                <a:cs typeface="Calibri"/>
              </a:rPr>
            </a:br>
            <a:endParaRPr sz="3250" dirty="0">
              <a:latin typeface="Calibri"/>
              <a:cs typeface="Calibri"/>
            </a:endParaRPr>
          </a:p>
          <a:p>
            <a:pPr marL="12700" marR="5080">
              <a:lnSpc>
                <a:spcPct val="121800"/>
              </a:lnSpc>
            </a:pPr>
            <a:r>
              <a:rPr sz="2750" spc="10" dirty="0">
                <a:latin typeface="Calibri"/>
                <a:cs typeface="Calibri"/>
              </a:rPr>
              <a:t>Katherina</a:t>
            </a:r>
            <a:r>
              <a:rPr sz="2750" spc="-60" dirty="0">
                <a:latin typeface="Calibri"/>
                <a:cs typeface="Calibri"/>
              </a:rPr>
              <a:t> </a:t>
            </a:r>
            <a:r>
              <a:rPr sz="2750" spc="10" dirty="0">
                <a:latin typeface="Calibri"/>
                <a:cs typeface="Calibri"/>
              </a:rPr>
              <a:t>Reisner</a:t>
            </a:r>
            <a:endParaRPr sz="2750" dirty="0">
              <a:latin typeface="Calibri"/>
              <a:cs typeface="Calibri"/>
            </a:endParaRPr>
          </a:p>
        </p:txBody>
      </p:sp>
      <p:pic>
        <p:nvPicPr>
          <p:cNvPr id="5" name="Grafik 4">
            <a:extLst>
              <a:ext uri="{FF2B5EF4-FFF2-40B4-BE49-F238E27FC236}">
                <a16:creationId xmlns:a16="http://schemas.microsoft.com/office/drawing/2014/main" id="{26864310-7019-476F-81EC-561815FAFEE4}"/>
              </a:ext>
            </a:extLst>
          </p:cNvPr>
          <p:cNvPicPr>
            <a:picLocks noChangeAspect="1"/>
          </p:cNvPicPr>
          <p:nvPr/>
        </p:nvPicPr>
        <p:blipFill>
          <a:blip r:embed="rId2"/>
          <a:stretch>
            <a:fillRect/>
          </a:stretch>
        </p:blipFill>
        <p:spPr>
          <a:xfrm>
            <a:off x="3962400" y="5715000"/>
            <a:ext cx="4950381" cy="8596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765F3-BCEC-4460-B291-CBC2A233D4FE}"/>
              </a:ext>
            </a:extLst>
          </p:cNvPr>
          <p:cNvSpPr>
            <a:spLocks noGrp="1"/>
          </p:cNvSpPr>
          <p:nvPr>
            <p:ph type="title"/>
          </p:nvPr>
        </p:nvSpPr>
        <p:spPr>
          <a:xfrm>
            <a:off x="1066800" y="417449"/>
            <a:ext cx="9448800" cy="1354217"/>
          </a:xfrm>
        </p:spPr>
        <p:txBody>
          <a:bodyPr/>
          <a:lstStyle/>
          <a:p>
            <a:r>
              <a:rPr lang="de-DE" dirty="0"/>
              <a:t>Hinweise zu den Bewerbungsunterlagen</a:t>
            </a:r>
          </a:p>
        </p:txBody>
      </p:sp>
      <p:pic>
        <p:nvPicPr>
          <p:cNvPr id="4" name="Grafik 3">
            <a:extLst>
              <a:ext uri="{FF2B5EF4-FFF2-40B4-BE49-F238E27FC236}">
                <a16:creationId xmlns:a16="http://schemas.microsoft.com/office/drawing/2014/main" id="{0B39DD75-5F03-49C6-AB2C-A6D8C61D01D8}"/>
              </a:ext>
            </a:extLst>
          </p:cNvPr>
          <p:cNvPicPr>
            <a:picLocks noChangeAspect="1"/>
          </p:cNvPicPr>
          <p:nvPr/>
        </p:nvPicPr>
        <p:blipFill>
          <a:blip r:embed="rId2"/>
          <a:stretch>
            <a:fillRect/>
          </a:stretch>
        </p:blipFill>
        <p:spPr>
          <a:xfrm>
            <a:off x="3581400" y="5943600"/>
            <a:ext cx="4950381" cy="859611"/>
          </a:xfrm>
          <a:prstGeom prst="rect">
            <a:avLst/>
          </a:prstGeom>
        </p:spPr>
      </p:pic>
      <p:sp>
        <p:nvSpPr>
          <p:cNvPr id="3" name="Textplatzhalter 2">
            <a:extLst>
              <a:ext uri="{FF2B5EF4-FFF2-40B4-BE49-F238E27FC236}">
                <a16:creationId xmlns:a16="http://schemas.microsoft.com/office/drawing/2014/main" id="{E4496380-E22B-4E22-8731-49A7E46D2D3E}"/>
              </a:ext>
            </a:extLst>
          </p:cNvPr>
          <p:cNvSpPr>
            <a:spLocks noGrp="1"/>
          </p:cNvSpPr>
          <p:nvPr>
            <p:ph type="body" idx="1"/>
          </p:nvPr>
        </p:nvSpPr>
        <p:spPr>
          <a:xfrm>
            <a:off x="838200" y="1447800"/>
            <a:ext cx="10356850" cy="3818994"/>
          </a:xfrm>
        </p:spPr>
        <p:txBody>
          <a:bodyPr/>
          <a:lstStyle/>
          <a:p>
            <a:pPr algn="l">
              <a:buFont typeface="Arial" panose="020B0604020202020204" pitchFamily="34" charset="0"/>
              <a:buChar char="•"/>
            </a:pPr>
            <a:r>
              <a:rPr lang="de-DE" sz="2000" b="0" i="0" dirty="0">
                <a:solidFill>
                  <a:srgbClr val="000000"/>
                </a:solidFill>
                <a:effectLst/>
                <a:latin typeface="SourceSansPro"/>
              </a:rPr>
              <a:t>Immatrikulationsbescheinigung</a:t>
            </a:r>
          </a:p>
          <a:p>
            <a:pPr algn="l">
              <a:buFont typeface="Arial" panose="020B0604020202020204" pitchFamily="34" charset="0"/>
              <a:buChar char="•"/>
            </a:pPr>
            <a:r>
              <a:rPr lang="de-DE" sz="2000" b="0" i="0" dirty="0">
                <a:solidFill>
                  <a:srgbClr val="000000"/>
                </a:solidFill>
                <a:effectLst/>
                <a:latin typeface="SourceSansPro"/>
              </a:rPr>
              <a:t>Motivationsschreiben</a:t>
            </a:r>
          </a:p>
          <a:p>
            <a:pPr algn="l">
              <a:buFont typeface="Arial" panose="020B0604020202020204" pitchFamily="34" charset="0"/>
              <a:buChar char="•"/>
            </a:pPr>
            <a:r>
              <a:rPr lang="de-DE" sz="2000" b="0" i="0" dirty="0">
                <a:solidFill>
                  <a:srgbClr val="000000"/>
                </a:solidFill>
                <a:effectLst/>
                <a:latin typeface="SourceSansPro"/>
              </a:rPr>
              <a:t>Tabellarischer Lebenslauf</a:t>
            </a:r>
          </a:p>
          <a:p>
            <a:pPr algn="l">
              <a:buFont typeface="Arial" panose="020B0604020202020204" pitchFamily="34" charset="0"/>
              <a:buChar char="•"/>
            </a:pPr>
            <a:r>
              <a:rPr lang="de-DE" sz="2000" b="0" i="0" dirty="0">
                <a:solidFill>
                  <a:srgbClr val="000000"/>
                </a:solidFill>
                <a:effectLst/>
                <a:latin typeface="SourceSansPro"/>
              </a:rPr>
              <a:t>Leistungsnachweise (Ausdruck von Campus Management oder tabellarisch)</a:t>
            </a:r>
          </a:p>
          <a:p>
            <a:pPr algn="l">
              <a:buFont typeface="Arial" panose="020B0604020202020204" pitchFamily="34" charset="0"/>
              <a:buChar char="•"/>
            </a:pPr>
            <a:r>
              <a:rPr lang="de-DE" sz="2000" b="0" i="0" dirty="0">
                <a:solidFill>
                  <a:srgbClr val="000000"/>
                </a:solidFill>
                <a:effectLst/>
                <a:latin typeface="SourceSansPro"/>
              </a:rPr>
              <a:t>Sprachnachweis</a:t>
            </a:r>
          </a:p>
          <a:p>
            <a:pPr algn="l">
              <a:buFont typeface="Arial" panose="020B0604020202020204" pitchFamily="34" charset="0"/>
              <a:buChar char="•"/>
            </a:pPr>
            <a:r>
              <a:rPr lang="de-DE" sz="2000" b="0" i="0" dirty="0">
                <a:solidFill>
                  <a:srgbClr val="000000"/>
                </a:solidFill>
                <a:effectLst/>
                <a:latin typeface="SourceSansPro"/>
                <a:hlinkClick r:id="rId3"/>
              </a:rPr>
              <a:t>Gutachten</a:t>
            </a:r>
            <a:r>
              <a:rPr lang="de-DE" sz="2000" b="0" i="0" dirty="0">
                <a:solidFill>
                  <a:srgbClr val="000000"/>
                </a:solidFill>
                <a:effectLst/>
                <a:latin typeface="SourceSansPro"/>
              </a:rPr>
              <a:t> (von den Lehrenden direkt per Mail an </a:t>
            </a:r>
            <a:r>
              <a:rPr lang="de-DE" sz="2000" b="0" i="0" dirty="0">
                <a:solidFill>
                  <a:srgbClr val="000000"/>
                </a:solidFill>
                <a:effectLst/>
                <a:latin typeface="SourceSansPro"/>
                <a:hlinkClick r:id="rId4"/>
              </a:rPr>
              <a:t>erasmus@sprachenzentrum.fu-berlin.de</a:t>
            </a:r>
            <a:r>
              <a:rPr lang="de-DE" sz="2000" b="0" i="0" dirty="0">
                <a:solidFill>
                  <a:srgbClr val="000000"/>
                </a:solidFill>
                <a:effectLst/>
                <a:latin typeface="SourceSansPro"/>
              </a:rPr>
              <a:t> senden. Bitte geben Sie in der Bewerbung an, von wem wir das Gutachten erhalten werden) </a:t>
            </a:r>
          </a:p>
          <a:p>
            <a:pPr marL="342900" lvl="0" indent="-342900">
              <a:lnSpc>
                <a:spcPts val="1915"/>
              </a:lnSpc>
              <a:buSzPts val="1000"/>
              <a:buFont typeface="Arial" panose="020B0604020202020204" pitchFamily="34" charset="0"/>
              <a:buChar char="•"/>
              <a:tabLst>
                <a:tab pos="457200" algn="l"/>
              </a:tabLst>
            </a:pPr>
            <a:r>
              <a:rPr lang="de-DE" sz="2000" b="1" dirty="0">
                <a:solidFill>
                  <a:srgbClr val="000000"/>
                </a:solidFill>
                <a:latin typeface="SourceSansPro"/>
              </a:rPr>
              <a:t>Vollständig ausgefülltes Online-Bewerbungsformular als PDF </a:t>
            </a:r>
          </a:p>
          <a:p>
            <a:pPr marL="800100" lvl="1" indent="-342900">
              <a:lnSpc>
                <a:spcPts val="1915"/>
              </a:lnSpc>
              <a:buSzPts val="1000"/>
              <a:buFont typeface="Wingdings" panose="05000000000000000000" pitchFamily="2" charset="2"/>
              <a:buChar char="v"/>
              <a:tabLst>
                <a:tab pos="914400" algn="l"/>
              </a:tabLst>
            </a:pPr>
            <a:r>
              <a:rPr lang="de-DE" sz="2000" dirty="0">
                <a:solidFill>
                  <a:srgbClr val="000000"/>
                </a:solidFill>
                <a:latin typeface="SourceSansPro"/>
              </a:rPr>
              <a:t>verfügbar im </a:t>
            </a:r>
            <a:r>
              <a:rPr lang="de-DE" sz="2000" dirty="0" err="1">
                <a:solidFill>
                  <a:srgbClr val="000000"/>
                </a:solidFill>
                <a:latin typeface="SourceSansPro"/>
                <a:hlinkClick r:id="rId5">
                  <a:extLst>
                    <a:ext uri="{A12FA001-AC4F-418D-AE19-62706E023703}">
                      <ahyp:hlinkClr xmlns:ahyp="http://schemas.microsoft.com/office/drawing/2018/hyperlinkcolor" val="tx"/>
                    </a:ext>
                  </a:extLst>
                </a:hlinkClick>
              </a:rPr>
              <a:t>MoveON</a:t>
            </a:r>
            <a:r>
              <a:rPr lang="de-DE" sz="2000" dirty="0">
                <a:solidFill>
                  <a:srgbClr val="000000"/>
                </a:solidFill>
                <a:latin typeface="SourceSansPro"/>
                <a:hlinkClick r:id="rId5">
                  <a:extLst>
                    <a:ext uri="{A12FA001-AC4F-418D-AE19-62706E023703}">
                      <ahyp:hlinkClr xmlns:ahyp="http://schemas.microsoft.com/office/drawing/2018/hyperlinkcolor" val="tx"/>
                    </a:ext>
                  </a:extLst>
                </a:hlinkClick>
              </a:rPr>
              <a:t> Outgoing Portal Erasmus+ Studium</a:t>
            </a:r>
            <a:r>
              <a:rPr lang="de-DE" sz="2000" dirty="0">
                <a:solidFill>
                  <a:srgbClr val="000000"/>
                </a:solidFill>
                <a:latin typeface="SourceSansPro"/>
              </a:rPr>
              <a:t> vom 01. Dezember bis 31. Januar sowie vom 1. Mai bis 15. Mai</a:t>
            </a:r>
          </a:p>
          <a:p>
            <a:pPr marL="800100" lvl="1" indent="-342900">
              <a:lnSpc>
                <a:spcPts val="1915"/>
              </a:lnSpc>
              <a:buSzPts val="1000"/>
              <a:buFont typeface="Wingdings" panose="05000000000000000000" pitchFamily="2" charset="2"/>
              <a:buChar char="v"/>
              <a:tabLst>
                <a:tab pos="914400" algn="l"/>
              </a:tabLst>
            </a:pPr>
            <a:r>
              <a:rPr lang="de-DE" sz="2000" dirty="0">
                <a:solidFill>
                  <a:srgbClr val="000000"/>
                </a:solidFill>
                <a:latin typeface="SourceSansPro"/>
              </a:rPr>
              <a:t>Die Anmeldung im </a:t>
            </a:r>
            <a:r>
              <a:rPr lang="de-DE" sz="2000" dirty="0" err="1">
                <a:solidFill>
                  <a:srgbClr val="000000"/>
                </a:solidFill>
                <a:latin typeface="SourceSansPro"/>
              </a:rPr>
              <a:t>MoveON</a:t>
            </a:r>
            <a:r>
              <a:rPr lang="de-DE" sz="2000" dirty="0">
                <a:solidFill>
                  <a:srgbClr val="000000"/>
                </a:solidFill>
                <a:latin typeface="SourceSansPro"/>
              </a:rPr>
              <a:t> Outgoing Portal Erasmus+ Studium erfolgt für FU-Studierende über Single </a:t>
            </a:r>
            <a:r>
              <a:rPr lang="de-DE" sz="2000" dirty="0" err="1">
                <a:solidFill>
                  <a:srgbClr val="000000"/>
                </a:solidFill>
                <a:latin typeface="SourceSansPro"/>
              </a:rPr>
              <a:t>Sign</a:t>
            </a:r>
            <a:r>
              <a:rPr lang="de-DE" sz="2000" dirty="0">
                <a:solidFill>
                  <a:srgbClr val="000000"/>
                </a:solidFill>
                <a:latin typeface="SourceSansPro"/>
              </a:rPr>
              <a:t>-On mit Ihrem vorhandenen </a:t>
            </a:r>
            <a:r>
              <a:rPr lang="de-DE" sz="2000" dirty="0" err="1">
                <a:solidFill>
                  <a:srgbClr val="000000"/>
                </a:solidFill>
                <a:latin typeface="SourceSansPro"/>
              </a:rPr>
              <a:t>Zedat</a:t>
            </a:r>
            <a:r>
              <a:rPr lang="de-DE" sz="2000" dirty="0">
                <a:solidFill>
                  <a:srgbClr val="000000"/>
                </a:solidFill>
                <a:latin typeface="SourceSansPro"/>
              </a:rPr>
              <a:t>-Benutzernamen und </a:t>
            </a:r>
            <a:r>
              <a:rPr lang="de-DE" sz="2000" dirty="0" err="1">
                <a:solidFill>
                  <a:srgbClr val="000000"/>
                </a:solidFill>
                <a:latin typeface="SourceSansPro"/>
              </a:rPr>
              <a:t>Zedat</a:t>
            </a:r>
            <a:r>
              <a:rPr lang="de-DE" sz="2000" dirty="0">
                <a:solidFill>
                  <a:srgbClr val="000000"/>
                </a:solidFill>
                <a:latin typeface="SourceSansPro"/>
              </a:rPr>
              <a:t>-Passwort.</a:t>
            </a:r>
          </a:p>
          <a:p>
            <a:r>
              <a:rPr lang="de-DE" sz="1100" dirty="0">
                <a:effectLst/>
                <a:latin typeface="Calibri" panose="020F0502020204030204" pitchFamily="34" charset="0"/>
                <a:ea typeface="Calibri" panose="020F0502020204030204" pitchFamily="34" charset="0"/>
              </a:rPr>
              <a:t> </a:t>
            </a:r>
          </a:p>
          <a:p>
            <a:endParaRPr lang="de-DE" dirty="0"/>
          </a:p>
        </p:txBody>
      </p:sp>
    </p:spTree>
    <p:extLst>
      <p:ext uri="{BB962C8B-B14F-4D97-AF65-F5344CB8AC3E}">
        <p14:creationId xmlns:p14="http://schemas.microsoft.com/office/powerpoint/2010/main" val="78845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37954-784A-484B-9DEE-82897E8B38DC}"/>
              </a:ext>
            </a:extLst>
          </p:cNvPr>
          <p:cNvSpPr>
            <a:spLocks noGrp="1"/>
          </p:cNvSpPr>
          <p:nvPr>
            <p:ph type="title"/>
          </p:nvPr>
        </p:nvSpPr>
        <p:spPr>
          <a:xfrm>
            <a:off x="2739110" y="417449"/>
            <a:ext cx="6713778" cy="677108"/>
          </a:xfrm>
        </p:spPr>
        <p:txBody>
          <a:bodyPr/>
          <a:lstStyle/>
          <a:p>
            <a:r>
              <a:rPr lang="de-DE" dirty="0">
                <a:solidFill>
                  <a:schemeClr val="tx2"/>
                </a:solidFill>
              </a:rPr>
              <a:t>Wo finde ich was?</a:t>
            </a:r>
          </a:p>
        </p:txBody>
      </p:sp>
      <p:sp>
        <p:nvSpPr>
          <p:cNvPr id="3" name="Textplatzhalter 2">
            <a:extLst>
              <a:ext uri="{FF2B5EF4-FFF2-40B4-BE49-F238E27FC236}">
                <a16:creationId xmlns:a16="http://schemas.microsoft.com/office/drawing/2014/main" id="{B12E5D54-ADE4-41FF-BA59-104381A17D88}"/>
              </a:ext>
            </a:extLst>
          </p:cNvPr>
          <p:cNvSpPr>
            <a:spLocks noGrp="1"/>
          </p:cNvSpPr>
          <p:nvPr>
            <p:ph type="body" idx="1"/>
          </p:nvPr>
        </p:nvSpPr>
        <p:spPr>
          <a:xfrm>
            <a:off x="609600" y="1295400"/>
            <a:ext cx="10356850" cy="5693866"/>
          </a:xfrm>
        </p:spPr>
        <p:txBody>
          <a:bodyPr/>
          <a:lstStyle/>
          <a:p>
            <a:r>
              <a:rPr lang="de-DE" sz="2800" u="heavy" dirty="0">
                <a:hlinkClick r:id="rId2">
                  <a:extLst>
                    <a:ext uri="{A12FA001-AC4F-418D-AE19-62706E023703}">
                      <ahyp:hlinkClr xmlns:ahyp="http://schemas.microsoft.com/office/drawing/2018/hyperlinkcolor" val="tx"/>
                    </a:ext>
                  </a:extLst>
                </a:hlinkClick>
              </a:rPr>
              <a:t>https://www.fu-</a:t>
            </a:r>
            <a:r>
              <a:rPr lang="de-DE" sz="2800" dirty="0">
                <a:hlinkClick r:id="rId2">
                  <a:extLst>
                    <a:ext uri="{A12FA001-AC4F-418D-AE19-62706E023703}">
                      <ahyp:hlinkClr xmlns:ahyp="http://schemas.microsoft.com/office/drawing/2018/hyperlinkcolor" val="tx"/>
                    </a:ext>
                  </a:extLst>
                </a:hlinkClick>
              </a:rPr>
              <a:t> </a:t>
            </a:r>
            <a:r>
              <a:rPr lang="de-DE" sz="2800" u="heavy" dirty="0">
                <a:hlinkClick r:id="rId2">
                  <a:extLst>
                    <a:ext uri="{A12FA001-AC4F-418D-AE19-62706E023703}">
                      <ahyp:hlinkClr xmlns:ahyp="http://schemas.microsoft.com/office/drawing/2018/hyperlinkcolor" val="tx"/>
                    </a:ext>
                  </a:extLst>
                </a:hlinkClick>
              </a:rPr>
              <a:t>berlin.de/</a:t>
            </a:r>
            <a:r>
              <a:rPr lang="de-DE" sz="2800" u="heavy" dirty="0" err="1">
                <a:hlinkClick r:id="rId2">
                  <a:extLst>
                    <a:ext uri="{A12FA001-AC4F-418D-AE19-62706E023703}">
                      <ahyp:hlinkClr xmlns:ahyp="http://schemas.microsoft.com/office/drawing/2018/hyperlinkcolor" val="tx"/>
                    </a:ext>
                  </a:extLst>
                </a:hlinkClick>
              </a:rPr>
              <a:t>studium</a:t>
            </a:r>
            <a:r>
              <a:rPr lang="de-DE" sz="2800" u="heavy" dirty="0">
                <a:hlinkClick r:id="rId2">
                  <a:extLst>
                    <a:ext uri="{A12FA001-AC4F-418D-AE19-62706E023703}">
                      <ahyp:hlinkClr xmlns:ahyp="http://schemas.microsoft.com/office/drawing/2018/hyperlinkcolor" val="tx"/>
                    </a:ext>
                  </a:extLst>
                </a:hlinkClick>
              </a:rPr>
              <a:t>/international/</a:t>
            </a:r>
            <a:r>
              <a:rPr lang="de-DE" sz="2800" u="heavy" dirty="0" err="1">
                <a:hlinkClick r:id="rId2">
                  <a:extLst>
                    <a:ext uri="{A12FA001-AC4F-418D-AE19-62706E023703}">
                      <ahyp:hlinkClr xmlns:ahyp="http://schemas.microsoft.com/office/drawing/2018/hyperlinkcolor" val="tx"/>
                    </a:ext>
                  </a:extLst>
                </a:hlinkClick>
              </a:rPr>
              <a:t>studium_ausland</a:t>
            </a:r>
            <a:r>
              <a:rPr lang="de-DE" sz="2800" u="heavy" dirty="0">
                <a:hlinkClick r:id="rId2">
                  <a:extLst>
                    <a:ext uri="{A12FA001-AC4F-418D-AE19-62706E023703}">
                      <ahyp:hlinkClr xmlns:ahyp="http://schemas.microsoft.com/office/drawing/2018/hyperlinkcolor" val="tx"/>
                    </a:ext>
                  </a:extLst>
                </a:hlinkClick>
              </a:rPr>
              <a:t>/</a:t>
            </a:r>
            <a:r>
              <a:rPr lang="de-DE" sz="2800" u="heavy" dirty="0" err="1">
                <a:hlinkClick r:id="rId2">
                  <a:extLst>
                    <a:ext uri="{A12FA001-AC4F-418D-AE19-62706E023703}">
                      <ahyp:hlinkClr xmlns:ahyp="http://schemas.microsoft.com/office/drawing/2018/hyperlinkcolor" val="tx"/>
                    </a:ext>
                  </a:extLst>
                </a:hlinkClick>
              </a:rPr>
              <a:t>erasmus</a:t>
            </a:r>
            <a:r>
              <a:rPr lang="de-DE" sz="2800" u="heavy" dirty="0">
                <a:hlinkClick r:id="rId2">
                  <a:extLst>
                    <a:ext uri="{A12FA001-AC4F-418D-AE19-62706E023703}">
                      <ahyp:hlinkClr xmlns:ahyp="http://schemas.microsoft.com/office/drawing/2018/hyperlinkcolor" val="tx"/>
                    </a:ext>
                  </a:extLst>
                </a:hlinkClick>
              </a:rPr>
              <a:t>/</a:t>
            </a:r>
            <a:r>
              <a:rPr lang="de-DE" sz="2800" u="heavy" dirty="0" err="1">
                <a:hlinkClick r:id="rId2">
                  <a:extLst>
                    <a:ext uri="{A12FA001-AC4F-418D-AE19-62706E023703}">
                      <ahyp:hlinkClr xmlns:ahyp="http://schemas.microsoft.com/office/drawing/2018/hyperlinkcolor" val="tx"/>
                    </a:ext>
                  </a:extLst>
                </a:hlinkClick>
              </a:rPr>
              <a:t>bewerbung</a:t>
            </a:r>
            <a:r>
              <a:rPr lang="de-DE" sz="2800" u="heavy" dirty="0">
                <a:hlinkClick r:id="rId2">
                  <a:extLst>
                    <a:ext uri="{A12FA001-AC4F-418D-AE19-62706E023703}">
                      <ahyp:hlinkClr xmlns:ahyp="http://schemas.microsoft.com/office/drawing/2018/hyperlinkcolor" val="tx"/>
                    </a:ext>
                  </a:extLst>
                </a:hlinkClick>
              </a:rPr>
              <a:t>/</a:t>
            </a:r>
            <a:r>
              <a:rPr lang="de-DE" sz="2800" u="heavy" dirty="0" err="1">
                <a:hlinkClick r:id="rId2">
                  <a:extLst>
                    <a:ext uri="{A12FA001-AC4F-418D-AE19-62706E023703}">
                      <ahyp:hlinkClr xmlns:ahyp="http://schemas.microsoft.com/office/drawing/2018/hyperlinkcolor" val="tx"/>
                    </a:ext>
                  </a:extLst>
                </a:hlinkClick>
              </a:rPr>
              <a:t>infos_fristen</a:t>
            </a:r>
            <a:r>
              <a:rPr lang="de-DE" sz="2800" u="heavy" dirty="0">
                <a:hlinkClick r:id="rId2">
                  <a:extLst>
                    <a:ext uri="{A12FA001-AC4F-418D-AE19-62706E023703}">
                      <ahyp:hlinkClr xmlns:ahyp="http://schemas.microsoft.com/office/drawing/2018/hyperlinkcolor" val="tx"/>
                    </a:ext>
                  </a:extLst>
                </a:hlinkClick>
              </a:rPr>
              <a:t>/index.html</a:t>
            </a:r>
            <a:endParaRPr lang="de-DE" sz="2800" dirty="0"/>
          </a:p>
          <a:p>
            <a:br>
              <a:rPr lang="de-DE" sz="2800" u="sng" dirty="0">
                <a:solidFill>
                  <a:schemeClr val="tx2"/>
                </a:solidFill>
                <a:hlinkClick r:id="rId2">
                  <a:extLst>
                    <a:ext uri="{A12FA001-AC4F-418D-AE19-62706E023703}">
                      <ahyp:hlinkClr xmlns:ahyp="http://schemas.microsoft.com/office/drawing/2018/hyperlinkcolor" val="tx"/>
                    </a:ext>
                  </a:extLst>
                </a:hlinkClick>
              </a:rPr>
            </a:br>
            <a:r>
              <a:rPr lang="de-DE" sz="2800" b="1" dirty="0"/>
              <a:t>(*)Online-Bewerbungsformular</a:t>
            </a:r>
            <a:endParaRPr lang="de-DE" sz="2800" dirty="0"/>
          </a:p>
          <a:p>
            <a:pPr lvl="0"/>
            <a:r>
              <a:rPr lang="de-DE" sz="2800" dirty="0"/>
              <a:t>Studierende müssen sich im </a:t>
            </a:r>
            <a:r>
              <a:rPr lang="de-DE" sz="2800" dirty="0" err="1"/>
              <a:t>Outgoing</a:t>
            </a:r>
            <a:r>
              <a:rPr lang="de-DE" sz="2800" dirty="0"/>
              <a:t> Portal registrieren</a:t>
            </a:r>
          </a:p>
          <a:p>
            <a:r>
              <a:rPr lang="en-US" sz="2800" b="1" dirty="0" err="1"/>
              <a:t>Link</a:t>
            </a:r>
            <a:r>
              <a:rPr lang="en-US" sz="2800" dirty="0" err="1"/>
              <a:t>:</a:t>
            </a:r>
            <a:r>
              <a:rPr lang="en-US" sz="2800" u="heavy" dirty="0" err="1">
                <a:hlinkClick r:id="rId3"/>
              </a:rPr>
              <a:t>https</a:t>
            </a:r>
            <a:r>
              <a:rPr lang="en-US" sz="2800" u="heavy" dirty="0">
                <a:hlinkClick r:id="rId3"/>
              </a:rPr>
              <a:t>://fuberlin.moveon4.de/locallogin/587268d285fb96d8253eb7d5/</a:t>
            </a:r>
            <a:r>
              <a:rPr lang="en-US" sz="2800" u="heavy" dirty="0" err="1">
                <a:hlinkClick r:id="rId3"/>
              </a:rPr>
              <a:t>deu</a:t>
            </a:r>
            <a:endParaRPr lang="en-US" sz="2800" u="heavy" dirty="0"/>
          </a:p>
          <a:p>
            <a:endParaRPr lang="en-US" sz="2800" u="heavy" dirty="0"/>
          </a:p>
          <a:p>
            <a:r>
              <a:rPr lang="de-DE" sz="2400" dirty="0"/>
              <a:t>Bei technischen Problemen vor Ablauf der jeweiligen Bewerbungsfrist bitte wenden an </a:t>
            </a:r>
            <a:r>
              <a:rPr lang="de-DE" sz="2400" b="1" dirty="0"/>
              <a:t>Frau Stefanie Erthner </a:t>
            </a:r>
            <a:r>
              <a:rPr lang="de-DE" sz="2400" dirty="0"/>
              <a:t>per Mail: </a:t>
            </a:r>
            <a:r>
              <a:rPr lang="de-DE" sz="2400" u="sng" dirty="0">
                <a:solidFill>
                  <a:schemeClr val="tx2"/>
                </a:solidFill>
                <a:hlinkClick r:id="rId4"/>
              </a:rPr>
              <a:t>outgoing-erasmus@fu-berlin.de</a:t>
            </a:r>
            <a:r>
              <a:rPr lang="de-DE" sz="2400" u="sng" dirty="0">
                <a:solidFill>
                  <a:schemeClr val="tx2"/>
                </a:solidFill>
              </a:rPr>
              <a:t> </a:t>
            </a:r>
            <a:r>
              <a:rPr lang="de-DE" sz="2400" dirty="0"/>
              <a:t>und die Probleme schildern. </a:t>
            </a:r>
          </a:p>
          <a:p>
            <a:endParaRPr lang="de-DE" sz="2800" dirty="0"/>
          </a:p>
          <a:p>
            <a:endParaRPr lang="de-DE" dirty="0"/>
          </a:p>
        </p:txBody>
      </p:sp>
      <p:pic>
        <p:nvPicPr>
          <p:cNvPr id="4" name="Grafik 3">
            <a:extLst>
              <a:ext uri="{FF2B5EF4-FFF2-40B4-BE49-F238E27FC236}">
                <a16:creationId xmlns:a16="http://schemas.microsoft.com/office/drawing/2014/main" id="{5AF5E33B-F3FD-45E6-9AEE-89018390E7D1}"/>
              </a:ext>
            </a:extLst>
          </p:cNvPr>
          <p:cNvPicPr>
            <a:picLocks noChangeAspect="1"/>
          </p:cNvPicPr>
          <p:nvPr/>
        </p:nvPicPr>
        <p:blipFill>
          <a:blip r:embed="rId5"/>
          <a:stretch>
            <a:fillRect/>
          </a:stretch>
        </p:blipFill>
        <p:spPr>
          <a:xfrm>
            <a:off x="7241619" y="20715"/>
            <a:ext cx="4950381" cy="859611"/>
          </a:xfrm>
          <a:prstGeom prst="rect">
            <a:avLst/>
          </a:prstGeom>
        </p:spPr>
      </p:pic>
    </p:spTree>
    <p:extLst>
      <p:ext uri="{BB962C8B-B14F-4D97-AF65-F5344CB8AC3E}">
        <p14:creationId xmlns:p14="http://schemas.microsoft.com/office/powerpoint/2010/main" val="61886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9617"/>
            <a:ext cx="6629400" cy="693780"/>
          </a:xfrm>
          <a:prstGeom prst="rect">
            <a:avLst/>
          </a:prstGeom>
        </p:spPr>
        <p:txBody>
          <a:bodyPr vert="horz" wrap="square" lIns="0" tIns="16510" rIns="0" bIns="0" rtlCol="0">
            <a:spAutoFit/>
          </a:bodyPr>
          <a:lstStyle/>
          <a:p>
            <a:pPr marL="12700">
              <a:lnSpc>
                <a:spcPct val="100000"/>
              </a:lnSpc>
              <a:spcBef>
                <a:spcPts val="130"/>
              </a:spcBef>
            </a:pPr>
            <a:r>
              <a:rPr spc="-5" dirty="0" err="1"/>
              <a:t>Sprachtests</a:t>
            </a:r>
            <a:r>
              <a:rPr lang="de-DE" spc="-5" dirty="0"/>
              <a:t> </a:t>
            </a:r>
            <a:r>
              <a:rPr lang="de-DE" b="1" spc="-5" dirty="0"/>
              <a:t>Französisch</a:t>
            </a:r>
            <a:endParaRPr b="1" spc="-5" dirty="0"/>
          </a:p>
        </p:txBody>
      </p:sp>
      <p:sp>
        <p:nvSpPr>
          <p:cNvPr id="3" name="object 3"/>
          <p:cNvSpPr txBox="1"/>
          <p:nvPr/>
        </p:nvSpPr>
        <p:spPr>
          <a:xfrm>
            <a:off x="685800" y="609600"/>
            <a:ext cx="11066145" cy="6043321"/>
          </a:xfrm>
          <a:prstGeom prst="rect">
            <a:avLst/>
          </a:prstGeom>
        </p:spPr>
        <p:txBody>
          <a:bodyPr vert="horz" wrap="square" lIns="0" tIns="74295" rIns="0" bIns="0" rtlCol="0">
            <a:spAutoFit/>
          </a:bodyPr>
          <a:lstStyle/>
          <a:p>
            <a:pPr marL="12700">
              <a:lnSpc>
                <a:spcPct val="100000"/>
              </a:lnSpc>
              <a:spcBef>
                <a:spcPts val="585"/>
              </a:spcBef>
            </a:pPr>
            <a:endParaRPr lang="de-DE" sz="2400" b="1" dirty="0">
              <a:latin typeface="Calibri"/>
              <a:cs typeface="Calibri"/>
            </a:endParaRPr>
          </a:p>
          <a:p>
            <a:pPr algn="l"/>
            <a:r>
              <a:rPr lang="de-DE" sz="2000" i="0" dirty="0">
                <a:solidFill>
                  <a:srgbClr val="000000"/>
                </a:solidFill>
                <a:effectLst/>
                <a:latin typeface="Arial" panose="020B0604020202020204" pitchFamily="34" charset="0"/>
              </a:rPr>
              <a:t>Um sich anzumelden, senden Sie bitte so früh wie möglich und bis zum </a:t>
            </a:r>
            <a:r>
              <a:rPr lang="de-DE" sz="2000" b="1" i="0" dirty="0">
                <a:solidFill>
                  <a:srgbClr val="000000"/>
                </a:solidFill>
                <a:effectLst/>
                <a:latin typeface="Arial" panose="020B0604020202020204" pitchFamily="34" charset="0"/>
              </a:rPr>
              <a:t>9. Januar 2025 </a:t>
            </a:r>
            <a:r>
              <a:rPr lang="de-DE" sz="2000" i="0" dirty="0">
                <a:solidFill>
                  <a:srgbClr val="000000"/>
                </a:solidFill>
                <a:effectLst/>
                <a:latin typeface="Arial" panose="020B0604020202020204" pitchFamily="34" charset="0"/>
              </a:rPr>
              <a:t>folgendes Formular ausgefüllt (ausgefüllt, aber ohne Unterschrift und bitte nicht gescannt!) an die nachstehend genannte E-Mail-Adresse: </a:t>
            </a:r>
            <a:r>
              <a:rPr lang="de-DE" sz="2000" i="0" dirty="0">
                <a:solidFill>
                  <a:schemeClr val="tx2"/>
                </a:solidFill>
                <a:effectLst/>
                <a:latin typeface="Arial" panose="020B0604020202020204" pitchFamily="34" charset="0"/>
              </a:rPr>
              <a:t>Testoutgoing-Franzoesisch@sprachenzentrum.fu-berlin.de</a:t>
            </a:r>
            <a:r>
              <a:rPr lang="de-DE" sz="2000" i="0" dirty="0">
                <a:solidFill>
                  <a:srgbClr val="000000"/>
                </a:solidFill>
                <a:effectLst/>
                <a:latin typeface="Arial" panose="020B0604020202020204" pitchFamily="34" charset="0"/>
              </a:rPr>
              <a:t>. Geben Sie dabei unbedingt in der Betreffzeile Ihrer E-Mail „</a:t>
            </a:r>
            <a:r>
              <a:rPr lang="de-DE" sz="2000" b="1" i="0" dirty="0">
                <a:solidFill>
                  <a:srgbClr val="000000"/>
                </a:solidFill>
                <a:effectLst/>
                <a:latin typeface="Arial" panose="020B0604020202020204" pitchFamily="34" charset="0"/>
              </a:rPr>
              <a:t>Anmeldung-</a:t>
            </a:r>
            <a:r>
              <a:rPr lang="de-DE" sz="2000" b="1" i="0" dirty="0" err="1">
                <a:solidFill>
                  <a:srgbClr val="000000"/>
                </a:solidFill>
                <a:effectLst/>
                <a:latin typeface="Arial" panose="020B0604020202020204" pitchFamily="34" charset="0"/>
              </a:rPr>
              <a:t>Testoutgoing</a:t>
            </a:r>
            <a:r>
              <a:rPr lang="de-DE" sz="2000" i="0" dirty="0">
                <a:solidFill>
                  <a:srgbClr val="000000"/>
                </a:solidFill>
                <a:effectLst/>
                <a:latin typeface="Arial" panose="020B0604020202020204" pitchFamily="34" charset="0"/>
              </a:rPr>
              <a:t>“ sowie Ihren Vor- und Nachnamen an. Eine Anmeldungsbestätigung erhalten Sie erst ab dem 10. Januar. Wenn Sie doch nicht zum Test teilnehmen möchten oder können, melden Sie sich bitte wieder ab.</a:t>
            </a:r>
          </a:p>
          <a:p>
            <a:pPr algn="l"/>
            <a:endParaRPr lang="de-DE" sz="2000" i="0" dirty="0">
              <a:solidFill>
                <a:srgbClr val="000000"/>
              </a:solidFill>
              <a:effectLst/>
              <a:latin typeface="Arial" panose="020B0604020202020204" pitchFamily="34" charset="0"/>
            </a:endParaRPr>
          </a:p>
          <a:p>
            <a:pPr algn="l"/>
            <a:r>
              <a:rPr lang="de-DE" sz="2000" i="0" dirty="0">
                <a:solidFill>
                  <a:srgbClr val="000000"/>
                </a:solidFill>
                <a:effectLst/>
                <a:latin typeface="Arial" panose="020B0604020202020204" pitchFamily="34" charset="0"/>
              </a:rPr>
              <a:t>Der schriftliche Teil findet am </a:t>
            </a:r>
            <a:r>
              <a:rPr lang="de-DE" sz="2000" b="1" i="0" dirty="0">
                <a:solidFill>
                  <a:srgbClr val="000000"/>
                </a:solidFill>
                <a:effectLst/>
                <a:latin typeface="Arial" panose="020B0604020202020204" pitchFamily="34" charset="0"/>
              </a:rPr>
              <a:t>Montag, den 13. Januar 2025 </a:t>
            </a:r>
            <a:r>
              <a:rPr lang="de-DE" sz="2000" i="0" dirty="0">
                <a:solidFill>
                  <a:srgbClr val="000000"/>
                </a:solidFill>
                <a:effectLst/>
                <a:latin typeface="Arial" panose="020B0604020202020204" pitchFamily="34" charset="0"/>
              </a:rPr>
              <a:t>von 8 bis 10 Uhr in der Hörsaal 1b statt. Kommen Sie bitte pünktlich zum Test !  </a:t>
            </a:r>
          </a:p>
          <a:p>
            <a:pPr algn="l"/>
            <a:endParaRPr lang="de-DE" sz="2000" i="0" dirty="0">
              <a:solidFill>
                <a:srgbClr val="000000"/>
              </a:solidFill>
              <a:effectLst/>
              <a:latin typeface="Arial" panose="020B0604020202020204" pitchFamily="34" charset="0"/>
            </a:endParaRPr>
          </a:p>
          <a:p>
            <a:pPr algn="l"/>
            <a:r>
              <a:rPr lang="de-DE" sz="2000" i="0" dirty="0">
                <a:solidFill>
                  <a:srgbClr val="000000"/>
                </a:solidFill>
                <a:effectLst/>
                <a:latin typeface="Arial" panose="020B0604020202020204" pitchFamily="34" charset="0"/>
              </a:rPr>
              <a:t>Der mündliche Teil findet am selben Tag statt, am </a:t>
            </a:r>
            <a:r>
              <a:rPr lang="de-DE" sz="2000" b="1" i="0" dirty="0">
                <a:solidFill>
                  <a:srgbClr val="000000"/>
                </a:solidFill>
                <a:effectLst/>
                <a:latin typeface="Arial" panose="020B0604020202020204" pitchFamily="34" charset="0"/>
              </a:rPr>
              <a:t>13. Januar 2025 zwischen 10 und 16 Uhr</a:t>
            </a:r>
            <a:r>
              <a:rPr lang="de-DE" sz="2000" i="0" dirty="0">
                <a:solidFill>
                  <a:srgbClr val="000000"/>
                </a:solidFill>
                <a:effectLst/>
                <a:latin typeface="Arial" panose="020B0604020202020204" pitchFamily="34" charset="0"/>
              </a:rPr>
              <a:t>. Über den Raum und Ihre genaue Uhrzeit werden Sie am Ende des schriftlichen Teils informiert.</a:t>
            </a:r>
          </a:p>
          <a:p>
            <a:pPr algn="l"/>
            <a:endParaRPr lang="de-DE" sz="2000" i="0" dirty="0">
              <a:solidFill>
                <a:srgbClr val="000000"/>
              </a:solidFill>
              <a:effectLst/>
              <a:latin typeface="Arial" panose="020B0604020202020204" pitchFamily="34" charset="0"/>
            </a:endParaRPr>
          </a:p>
          <a:p>
            <a:pPr algn="l"/>
            <a:r>
              <a:rPr lang="de-DE" sz="2000" i="0" dirty="0">
                <a:solidFill>
                  <a:srgbClr val="000000"/>
                </a:solidFill>
                <a:effectLst/>
                <a:latin typeface="Arial" panose="020B0604020202020204" pitchFamily="34" charset="0"/>
              </a:rPr>
              <a:t>Zur Erinnerung: An dieser Prüfung dürfen nur Studierende der Freien Universität Berlin und der Charité teilnehmen, die ein Studium an ausländischen Hochschulen planen und bisher keinen Französischkurs an der ZE Sprachenzentrum besucht haben bzw. aktuell besuchen.</a:t>
            </a:r>
            <a:endParaRPr sz="2400" dirty="0">
              <a:latin typeface="Calibri"/>
              <a:cs typeface="Calibri"/>
            </a:endParaRPr>
          </a:p>
          <a:p>
            <a:pPr>
              <a:lnSpc>
                <a:spcPct val="100000"/>
              </a:lnSpc>
              <a:spcBef>
                <a:spcPts val="55"/>
              </a:spcBef>
            </a:pPr>
            <a:endParaRPr sz="23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C4F99-4640-4EAC-A549-9C332E7F13EE}"/>
              </a:ext>
            </a:extLst>
          </p:cNvPr>
          <p:cNvSpPr>
            <a:spLocks noGrp="1"/>
          </p:cNvSpPr>
          <p:nvPr>
            <p:ph type="title"/>
          </p:nvPr>
        </p:nvSpPr>
        <p:spPr>
          <a:xfrm>
            <a:off x="2739110" y="417449"/>
            <a:ext cx="6713778" cy="677108"/>
          </a:xfrm>
        </p:spPr>
        <p:txBody>
          <a:bodyPr/>
          <a:lstStyle/>
          <a:p>
            <a:pPr algn="ctr"/>
            <a:r>
              <a:rPr lang="de-DE" dirty="0"/>
              <a:t>Sprachtests </a:t>
            </a:r>
            <a:r>
              <a:rPr lang="de-DE" b="1" dirty="0"/>
              <a:t>Spanisch</a:t>
            </a:r>
          </a:p>
        </p:txBody>
      </p:sp>
      <p:sp>
        <p:nvSpPr>
          <p:cNvPr id="3" name="Textplatzhalter 2">
            <a:extLst>
              <a:ext uri="{FF2B5EF4-FFF2-40B4-BE49-F238E27FC236}">
                <a16:creationId xmlns:a16="http://schemas.microsoft.com/office/drawing/2014/main" id="{BF6E8EB8-8DAF-4792-A765-8685404C834D}"/>
              </a:ext>
            </a:extLst>
          </p:cNvPr>
          <p:cNvSpPr>
            <a:spLocks noGrp="1"/>
          </p:cNvSpPr>
          <p:nvPr>
            <p:ph type="body" idx="1"/>
          </p:nvPr>
        </p:nvSpPr>
        <p:spPr>
          <a:xfrm>
            <a:off x="917575" y="1765680"/>
            <a:ext cx="10356850" cy="4216539"/>
          </a:xfrm>
        </p:spPr>
        <p:txBody>
          <a:bodyPr/>
          <a:lstStyle/>
          <a:p>
            <a:pPr marL="12700">
              <a:lnSpc>
                <a:spcPct val="100000"/>
              </a:lnSpc>
              <a:spcBef>
                <a:spcPts val="365"/>
              </a:spcBef>
            </a:pPr>
            <a:r>
              <a:rPr lang="de-DE" sz="2400" b="1" i="0" dirty="0">
                <a:solidFill>
                  <a:srgbClr val="000000"/>
                </a:solidFill>
                <a:effectLst/>
                <a:latin typeface="Arial" panose="020B0604020202020204" pitchFamily="34" charset="0"/>
              </a:rPr>
              <a:t>Termin: </a:t>
            </a:r>
            <a:r>
              <a:rPr lang="de-DE" sz="2400" b="0" i="0" dirty="0">
                <a:solidFill>
                  <a:srgbClr val="000000"/>
                </a:solidFill>
                <a:effectLst/>
                <a:latin typeface="Arial" panose="020B0604020202020204" pitchFamily="34" charset="0"/>
              </a:rPr>
              <a:t>Dienstag, </a:t>
            </a:r>
            <a:r>
              <a:rPr lang="de-DE" sz="2400" dirty="0">
                <a:solidFill>
                  <a:srgbClr val="000000"/>
                </a:solidFill>
                <a:latin typeface="Arial" panose="020B0604020202020204" pitchFamily="34" charset="0"/>
              </a:rPr>
              <a:t>21.01.2025</a:t>
            </a:r>
            <a:br>
              <a:rPr lang="de-DE" sz="2400" dirty="0"/>
            </a:br>
            <a:r>
              <a:rPr lang="de-DE" sz="2400" b="1" i="0" dirty="0">
                <a:solidFill>
                  <a:srgbClr val="000000"/>
                </a:solidFill>
                <a:effectLst/>
                <a:latin typeface="Arial" panose="020B0604020202020204" pitchFamily="34" charset="0"/>
              </a:rPr>
              <a:t>Anmeldeschluss</a:t>
            </a:r>
            <a:r>
              <a:rPr lang="de-DE" sz="2400" b="0" i="0" dirty="0">
                <a:solidFill>
                  <a:srgbClr val="000000"/>
                </a:solidFill>
                <a:effectLst/>
                <a:latin typeface="Arial" panose="020B0604020202020204" pitchFamily="34" charset="0"/>
              </a:rPr>
              <a:t>: </a:t>
            </a:r>
            <a:r>
              <a:rPr lang="de-DE" sz="2400" dirty="0">
                <a:solidFill>
                  <a:srgbClr val="000000"/>
                </a:solidFill>
                <a:latin typeface="Arial" panose="020B0604020202020204" pitchFamily="34" charset="0"/>
              </a:rPr>
              <a:t>14.01.2025</a:t>
            </a:r>
            <a:br>
              <a:rPr lang="de-DE" sz="2400" dirty="0"/>
            </a:br>
            <a:r>
              <a:rPr lang="de-DE" sz="2400" b="1" i="0" dirty="0">
                <a:solidFill>
                  <a:srgbClr val="000000"/>
                </a:solidFill>
                <a:effectLst/>
                <a:latin typeface="Arial" panose="020B0604020202020204" pitchFamily="34" charset="0"/>
              </a:rPr>
              <a:t>Format:</a:t>
            </a:r>
            <a:r>
              <a:rPr lang="de-DE" sz="2400" b="0" i="0" dirty="0">
                <a:solidFill>
                  <a:srgbClr val="000000"/>
                </a:solidFill>
                <a:effectLst/>
                <a:latin typeface="Arial" panose="020B0604020202020204" pitchFamily="34" charset="0"/>
              </a:rPr>
              <a:t> Präsenz</a:t>
            </a:r>
          </a:p>
          <a:p>
            <a:pPr marL="12700">
              <a:lnSpc>
                <a:spcPct val="100000"/>
              </a:lnSpc>
              <a:spcBef>
                <a:spcPts val="365"/>
              </a:spcBef>
            </a:pPr>
            <a:br>
              <a:rPr lang="de-DE" sz="2400" dirty="0"/>
            </a:br>
            <a:r>
              <a:rPr lang="de-DE" sz="2400" b="0" i="0" dirty="0">
                <a:solidFill>
                  <a:srgbClr val="000000"/>
                </a:solidFill>
                <a:effectLst/>
                <a:latin typeface="Arial" panose="020B0604020202020204" pitchFamily="34" charset="0"/>
              </a:rPr>
              <a:t>Abholung der Zertifikate im </a:t>
            </a:r>
            <a:r>
              <a:rPr lang="de-DE" sz="2400" b="0" i="0" u="none" strike="noStrike" dirty="0">
                <a:solidFill>
                  <a:srgbClr val="0066CC"/>
                </a:solidFill>
                <a:effectLst/>
                <a:latin typeface="Arial" panose="020B0604020202020204" pitchFamily="34" charset="0"/>
                <a:hlinkClick r:id="rId2"/>
              </a:rPr>
              <a:t>Sekretariat</a:t>
            </a:r>
            <a:r>
              <a:rPr lang="de-DE" sz="2400" b="0" i="0" dirty="0">
                <a:solidFill>
                  <a:srgbClr val="000000"/>
                </a:solidFill>
                <a:effectLst/>
                <a:latin typeface="Arial" panose="020B0604020202020204" pitchFamily="34" charset="0"/>
              </a:rPr>
              <a:t> des Sprachenzentrums ab </a:t>
            </a:r>
            <a:r>
              <a:rPr lang="de-DE" sz="2400" b="1" i="0" dirty="0">
                <a:solidFill>
                  <a:srgbClr val="000000"/>
                </a:solidFill>
                <a:effectLst/>
                <a:latin typeface="Arial" panose="020B0604020202020204" pitchFamily="34" charset="0"/>
              </a:rPr>
              <a:t>28.01.2025</a:t>
            </a:r>
          </a:p>
          <a:p>
            <a:pPr marL="12700">
              <a:lnSpc>
                <a:spcPct val="100000"/>
              </a:lnSpc>
              <a:spcBef>
                <a:spcPts val="365"/>
              </a:spcBef>
            </a:pPr>
            <a:endParaRPr lang="de-DE" sz="2400" b="1" i="0" dirty="0">
              <a:solidFill>
                <a:srgbClr val="000000"/>
              </a:solidFill>
              <a:effectLst/>
              <a:latin typeface="Arial" panose="020B0604020202020204" pitchFamily="34" charset="0"/>
            </a:endParaRPr>
          </a:p>
          <a:p>
            <a:pPr marL="12700">
              <a:lnSpc>
                <a:spcPct val="100000"/>
              </a:lnSpc>
              <a:spcBef>
                <a:spcPts val="365"/>
              </a:spcBef>
            </a:pPr>
            <a:r>
              <a:rPr lang="de-DE" sz="2400" b="0" i="0" dirty="0">
                <a:solidFill>
                  <a:srgbClr val="000000"/>
                </a:solidFill>
                <a:effectLst/>
                <a:latin typeface="Arial" panose="020B0604020202020204" pitchFamily="34" charset="0"/>
              </a:rPr>
              <a:t>Um sich </a:t>
            </a:r>
            <a:r>
              <a:rPr lang="de-DE" sz="2400" b="1" i="0" dirty="0">
                <a:solidFill>
                  <a:srgbClr val="000000"/>
                </a:solidFill>
                <a:effectLst/>
                <a:latin typeface="Arial" panose="020B0604020202020204" pitchFamily="34" charset="0"/>
              </a:rPr>
              <a:t>anzumelden</a:t>
            </a:r>
            <a:r>
              <a:rPr lang="de-DE" sz="2400" b="0" i="0" dirty="0">
                <a:solidFill>
                  <a:srgbClr val="000000"/>
                </a:solidFill>
                <a:effectLst/>
                <a:latin typeface="Arial" panose="020B0604020202020204" pitchFamily="34" charset="0"/>
              </a:rPr>
              <a:t>, senden Sie bitte dieses </a:t>
            </a:r>
            <a:r>
              <a:rPr lang="de-DE" sz="2400" b="1" i="0" u="none" strike="noStrike" dirty="0">
                <a:solidFill>
                  <a:srgbClr val="0066CC"/>
                </a:solidFill>
                <a:effectLst/>
                <a:latin typeface="Arial" panose="020B0604020202020204" pitchFamily="34" charset="0"/>
                <a:hlinkClick r:id="rId3"/>
              </a:rPr>
              <a:t>Formular</a:t>
            </a:r>
            <a:r>
              <a:rPr lang="de-DE" sz="2400" b="0" i="0" dirty="0">
                <a:solidFill>
                  <a:srgbClr val="000000"/>
                </a:solidFill>
                <a:effectLst/>
                <a:latin typeface="Arial" panose="020B0604020202020204" pitchFamily="34" charset="0"/>
              </a:rPr>
              <a:t> (das Formular kann auch digital unterschrieben werden) ausgefüllt und mit Angabe des Prüfungstermins an folgende E-Mail-Adresse: </a:t>
            </a:r>
            <a:r>
              <a:rPr lang="de-DE" sz="2400" b="0" i="0" u="none" strike="noStrike" dirty="0">
                <a:solidFill>
                  <a:srgbClr val="0066CC"/>
                </a:solidFill>
                <a:effectLst/>
                <a:latin typeface="Arial" panose="020B0604020202020204" pitchFamily="34" charset="0"/>
              </a:rPr>
              <a:t>SprachzeugnisSpanisch@sprachenzentrum.fu-berlin.de</a:t>
            </a:r>
            <a:endParaRPr lang="de-DE" dirty="0"/>
          </a:p>
        </p:txBody>
      </p:sp>
      <p:pic>
        <p:nvPicPr>
          <p:cNvPr id="4" name="Grafik 3">
            <a:extLst>
              <a:ext uri="{FF2B5EF4-FFF2-40B4-BE49-F238E27FC236}">
                <a16:creationId xmlns:a16="http://schemas.microsoft.com/office/drawing/2014/main" id="{8C674936-3BFA-40CF-B127-25B33D34A9A6}"/>
              </a:ext>
            </a:extLst>
          </p:cNvPr>
          <p:cNvPicPr>
            <a:picLocks noChangeAspect="1"/>
          </p:cNvPicPr>
          <p:nvPr/>
        </p:nvPicPr>
        <p:blipFill>
          <a:blip r:embed="rId4"/>
          <a:stretch>
            <a:fillRect/>
          </a:stretch>
        </p:blipFill>
        <p:spPr>
          <a:xfrm>
            <a:off x="8681398" y="1"/>
            <a:ext cx="3510602" cy="609600"/>
          </a:xfrm>
          <a:prstGeom prst="rect">
            <a:avLst/>
          </a:prstGeom>
        </p:spPr>
      </p:pic>
    </p:spTree>
    <p:extLst>
      <p:ext uri="{BB962C8B-B14F-4D97-AF65-F5344CB8AC3E}">
        <p14:creationId xmlns:p14="http://schemas.microsoft.com/office/powerpoint/2010/main" val="304651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3400"/>
            <a:ext cx="2631440" cy="701040"/>
          </a:xfrm>
          <a:prstGeom prst="rect">
            <a:avLst/>
          </a:prstGeom>
        </p:spPr>
        <p:txBody>
          <a:bodyPr vert="horz" wrap="square" lIns="0" tIns="16510" rIns="0" bIns="0" rtlCol="0">
            <a:spAutoFit/>
          </a:bodyPr>
          <a:lstStyle/>
          <a:p>
            <a:pPr marL="12700">
              <a:lnSpc>
                <a:spcPct val="100000"/>
              </a:lnSpc>
              <a:spcBef>
                <a:spcPts val="130"/>
              </a:spcBef>
            </a:pPr>
            <a:r>
              <a:rPr spc="-5" dirty="0"/>
              <a:t>Sprachtests</a:t>
            </a:r>
          </a:p>
        </p:txBody>
      </p:sp>
      <p:sp>
        <p:nvSpPr>
          <p:cNvPr id="3" name="object 3"/>
          <p:cNvSpPr txBox="1"/>
          <p:nvPr/>
        </p:nvSpPr>
        <p:spPr>
          <a:xfrm>
            <a:off x="609600" y="1600200"/>
            <a:ext cx="11066145" cy="4582665"/>
          </a:xfrm>
          <a:prstGeom prst="rect">
            <a:avLst/>
          </a:prstGeom>
        </p:spPr>
        <p:txBody>
          <a:bodyPr vert="horz" wrap="square" lIns="0" tIns="74295" rIns="0" bIns="0" rtlCol="0">
            <a:spAutoFit/>
          </a:bodyPr>
          <a:lstStyle/>
          <a:p>
            <a:pPr>
              <a:lnSpc>
                <a:spcPct val="100000"/>
              </a:lnSpc>
              <a:spcBef>
                <a:spcPts val="55"/>
              </a:spcBef>
            </a:pPr>
            <a:endParaRPr sz="2300" dirty="0">
              <a:latin typeface="Calibri"/>
              <a:cs typeface="Calibri"/>
            </a:endParaRPr>
          </a:p>
          <a:p>
            <a:pPr marL="12700">
              <a:lnSpc>
                <a:spcPct val="100000"/>
              </a:lnSpc>
            </a:pPr>
            <a:r>
              <a:rPr sz="2400" b="1" dirty="0">
                <a:latin typeface="Calibri"/>
                <a:cs typeface="Calibri"/>
              </a:rPr>
              <a:t>Englisch</a:t>
            </a:r>
            <a:endParaRPr sz="2400" dirty="0">
              <a:latin typeface="Calibri"/>
              <a:cs typeface="Calibri"/>
            </a:endParaRPr>
          </a:p>
          <a:p>
            <a:pPr marL="12700">
              <a:lnSpc>
                <a:spcPct val="100000"/>
              </a:lnSpc>
              <a:spcBef>
                <a:spcPts val="445"/>
              </a:spcBef>
            </a:pPr>
            <a:r>
              <a:rPr sz="2400" spc="-5" dirty="0">
                <a:latin typeface="Calibri"/>
                <a:cs typeface="Calibri"/>
              </a:rPr>
              <a:t>Terminvergabe durch das Sekretariat des Sprachenzentrums: </a:t>
            </a:r>
            <a:r>
              <a:rPr sz="2400" spc="-5" dirty="0">
                <a:latin typeface="Calibri"/>
                <a:cs typeface="Calibri"/>
                <a:hlinkClick r:id="rId2"/>
              </a:rPr>
              <a:t>sprachenzentrum@fu-berlin.de</a:t>
            </a:r>
            <a:endParaRPr sz="2400" dirty="0">
              <a:latin typeface="Calibri"/>
              <a:cs typeface="Calibri"/>
            </a:endParaRPr>
          </a:p>
          <a:p>
            <a:pPr>
              <a:lnSpc>
                <a:spcPct val="100000"/>
              </a:lnSpc>
              <a:spcBef>
                <a:spcPts val="45"/>
              </a:spcBef>
            </a:pPr>
            <a:endParaRPr lang="en-GB" sz="2400" dirty="0">
              <a:latin typeface="Calibri"/>
              <a:cs typeface="Calibri"/>
            </a:endParaRPr>
          </a:p>
          <a:p>
            <a:pPr>
              <a:lnSpc>
                <a:spcPct val="100000"/>
              </a:lnSpc>
              <a:spcBef>
                <a:spcPts val="45"/>
              </a:spcBef>
            </a:pPr>
            <a:endParaRPr sz="2400" dirty="0">
              <a:latin typeface="Calibri"/>
              <a:cs typeface="Calibri"/>
            </a:endParaRPr>
          </a:p>
          <a:p>
            <a:pPr marL="12700">
              <a:lnSpc>
                <a:spcPct val="100000"/>
              </a:lnSpc>
            </a:pPr>
            <a:r>
              <a:rPr sz="2400" b="1" dirty="0" err="1">
                <a:latin typeface="Calibri"/>
                <a:cs typeface="Calibri"/>
              </a:rPr>
              <a:t>Italienisch</a:t>
            </a:r>
            <a:endParaRPr lang="de-DE" sz="2400" b="1" dirty="0">
              <a:latin typeface="Calibri"/>
              <a:cs typeface="Calibri"/>
            </a:endParaRPr>
          </a:p>
          <a:p>
            <a:pPr marL="12700">
              <a:lnSpc>
                <a:spcPct val="100000"/>
              </a:lnSpc>
            </a:pPr>
            <a:r>
              <a:rPr lang="de-DE" sz="2400" dirty="0">
                <a:latin typeface="Calibri"/>
                <a:cs typeface="Calibri"/>
              </a:rPr>
              <a:t>Nach Vereinbarung via E-Mail/Telefon mit </a:t>
            </a:r>
            <a:r>
              <a:rPr lang="de-DE" sz="2400" dirty="0" err="1">
                <a:latin typeface="Calibri"/>
                <a:cs typeface="Calibri"/>
              </a:rPr>
              <a:t>Mitarbeiter:innen</a:t>
            </a:r>
            <a:r>
              <a:rPr lang="de-DE" sz="2400" dirty="0">
                <a:latin typeface="Calibri"/>
                <a:cs typeface="Calibri"/>
              </a:rPr>
              <a:t> des Italienischbereichs</a:t>
            </a:r>
            <a:endParaRPr sz="2400" dirty="0">
              <a:latin typeface="Calibri"/>
              <a:cs typeface="Calibri"/>
            </a:endParaRPr>
          </a:p>
          <a:p>
            <a:pPr marL="12700" marR="2363470">
              <a:lnSpc>
                <a:spcPct val="114900"/>
              </a:lnSpc>
              <a:spcBef>
                <a:spcPts val="50"/>
              </a:spcBef>
            </a:pPr>
            <a:r>
              <a:rPr sz="2000" dirty="0">
                <a:latin typeface="Calibri"/>
                <a:cs typeface="Calibri"/>
                <a:hlinkClick r:id="rId3"/>
              </a:rPr>
              <a:t>(</a:t>
            </a:r>
            <a:r>
              <a:rPr sz="2000" b="1" dirty="0">
                <a:solidFill>
                  <a:srgbClr val="0000FF"/>
                </a:solidFill>
                <a:latin typeface="Calibri"/>
                <a:cs typeface="Calibri"/>
                <a:hlinkClick r:id="rId3"/>
              </a:rPr>
              <a:t>https://  </a:t>
            </a:r>
            <a:r>
              <a:rPr sz="2000" b="1" spc="-5" dirty="0">
                <a:solidFill>
                  <a:srgbClr val="0000FF"/>
                </a:solidFill>
                <a:latin typeface="Calibri"/>
                <a:cs typeface="Calibri"/>
                <a:hlinkClick r:id="rId3"/>
              </a:rPr>
              <a:t>www.sprachenzentrum.fu-berlin.de/ueber_uns/mitarbeiter/index.html</a:t>
            </a:r>
            <a:r>
              <a:rPr sz="2000" spc="-5" dirty="0">
                <a:latin typeface="Calibri"/>
                <a:cs typeface="Calibri"/>
                <a:hlinkClick r:id="rId3"/>
              </a:rPr>
              <a:t>)</a:t>
            </a:r>
            <a:endParaRPr lang="de-DE" sz="2000" spc="-5" dirty="0">
              <a:latin typeface="Calibri"/>
              <a:cs typeface="Calibri"/>
            </a:endParaRPr>
          </a:p>
          <a:p>
            <a:pPr marL="12700" marR="2363470">
              <a:lnSpc>
                <a:spcPct val="114900"/>
              </a:lnSpc>
              <a:spcBef>
                <a:spcPts val="50"/>
              </a:spcBef>
            </a:pPr>
            <a:endParaRPr lang="de-DE" sz="2000" spc="-5" dirty="0">
              <a:latin typeface="Calibri"/>
              <a:cs typeface="Calibri"/>
            </a:endParaRPr>
          </a:p>
          <a:p>
            <a:pPr marL="12700" marR="2363470">
              <a:lnSpc>
                <a:spcPct val="114900"/>
              </a:lnSpc>
              <a:spcBef>
                <a:spcPts val="50"/>
              </a:spcBef>
            </a:pPr>
            <a:endParaRPr lang="de-DE" sz="2400" b="1" dirty="0">
              <a:latin typeface="Calibri"/>
              <a:cs typeface="Calibri"/>
            </a:endParaRPr>
          </a:p>
          <a:p>
            <a:pPr marL="12700" marR="2363470">
              <a:lnSpc>
                <a:spcPct val="114900"/>
              </a:lnSpc>
              <a:spcBef>
                <a:spcPts val="50"/>
              </a:spcBef>
            </a:pPr>
            <a:endParaRPr sz="2000" dirty="0">
              <a:latin typeface="Calibri"/>
              <a:cs typeface="Calibri"/>
            </a:endParaRPr>
          </a:p>
        </p:txBody>
      </p:sp>
      <p:pic>
        <p:nvPicPr>
          <p:cNvPr id="4" name="Grafik 3">
            <a:extLst>
              <a:ext uri="{FF2B5EF4-FFF2-40B4-BE49-F238E27FC236}">
                <a16:creationId xmlns:a16="http://schemas.microsoft.com/office/drawing/2014/main" id="{C76C523E-8524-4425-BDE2-795C11C0A4FF}"/>
              </a:ext>
            </a:extLst>
          </p:cNvPr>
          <p:cNvPicPr>
            <a:picLocks noChangeAspect="1"/>
          </p:cNvPicPr>
          <p:nvPr/>
        </p:nvPicPr>
        <p:blipFill>
          <a:blip r:embed="rId4"/>
          <a:stretch>
            <a:fillRect/>
          </a:stretch>
        </p:blipFill>
        <p:spPr>
          <a:xfrm>
            <a:off x="7162800" y="228600"/>
            <a:ext cx="4950381" cy="859611"/>
          </a:xfrm>
          <a:prstGeom prst="rect">
            <a:avLst/>
          </a:prstGeom>
        </p:spPr>
      </p:pic>
    </p:spTree>
    <p:extLst>
      <p:ext uri="{BB962C8B-B14F-4D97-AF65-F5344CB8AC3E}">
        <p14:creationId xmlns:p14="http://schemas.microsoft.com/office/powerpoint/2010/main" val="288690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29F3B-EC4F-4B78-9CBB-BB475A5D5FEF}"/>
              </a:ext>
            </a:extLst>
          </p:cNvPr>
          <p:cNvSpPr>
            <a:spLocks noGrp="1"/>
          </p:cNvSpPr>
          <p:nvPr>
            <p:ph type="title"/>
          </p:nvPr>
        </p:nvSpPr>
        <p:spPr>
          <a:xfrm>
            <a:off x="1066800" y="417449"/>
            <a:ext cx="9448800" cy="2031325"/>
          </a:xfrm>
        </p:spPr>
        <p:txBody>
          <a:bodyPr/>
          <a:lstStyle/>
          <a:p>
            <a:r>
              <a:rPr lang="de-DE" sz="4400" b="1" dirty="0">
                <a:effectLst/>
                <a:latin typeface="Calibri" panose="020F0502020204030204" pitchFamily="34" charset="0"/>
                <a:ea typeface="Calibri" panose="020F0502020204030204" pitchFamily="34" charset="0"/>
              </a:rPr>
              <a:t>Neuer Info-Verteiler für Studierende:</a:t>
            </a:r>
            <a:br>
              <a:rPr lang="de-DE" sz="4400" dirty="0">
                <a:effectLst/>
                <a:latin typeface="Calibri" panose="020F0502020204030204" pitchFamily="34" charset="0"/>
                <a:ea typeface="Calibri" panose="020F0502020204030204" pitchFamily="34" charset="0"/>
              </a:rPr>
            </a:br>
            <a:endParaRPr lang="de-DE" dirty="0"/>
          </a:p>
        </p:txBody>
      </p:sp>
      <p:sp>
        <p:nvSpPr>
          <p:cNvPr id="3" name="Textplatzhalter 2">
            <a:extLst>
              <a:ext uri="{FF2B5EF4-FFF2-40B4-BE49-F238E27FC236}">
                <a16:creationId xmlns:a16="http://schemas.microsoft.com/office/drawing/2014/main" id="{9E196252-72C6-4A5A-A461-C28319F03385}"/>
              </a:ext>
            </a:extLst>
          </p:cNvPr>
          <p:cNvSpPr>
            <a:spLocks noGrp="1"/>
          </p:cNvSpPr>
          <p:nvPr>
            <p:ph type="body" idx="1"/>
          </p:nvPr>
        </p:nvSpPr>
        <p:spPr>
          <a:xfrm>
            <a:off x="917575" y="1765680"/>
            <a:ext cx="10356850" cy="3046988"/>
          </a:xfrm>
        </p:spPr>
        <p:txBody>
          <a:bodyPr/>
          <a:lstStyle/>
          <a:p>
            <a:r>
              <a:rPr lang="de-DE" sz="1800" dirty="0">
                <a:effectLst/>
                <a:latin typeface="Calibri" panose="020F0502020204030204" pitchFamily="34" charset="0"/>
                <a:ea typeface="Calibri" panose="020F0502020204030204" pitchFamily="34" charset="0"/>
              </a:rPr>
              <a:t>Um gezielter interessierte Studierende über Internationale Möglichkeiten oder Angebote von Partneruniversitäten informieren zu können hat das </a:t>
            </a:r>
            <a:r>
              <a:rPr lang="de-DE" sz="1800" b="1" dirty="0">
                <a:effectLst/>
                <a:latin typeface="Calibri" panose="020F0502020204030204" pitchFamily="34" charset="0"/>
                <a:ea typeface="Calibri" panose="020F0502020204030204" pitchFamily="34" charset="0"/>
              </a:rPr>
              <a:t>zentrale Erasmusbüro eine Verteilerliste </a:t>
            </a:r>
            <a:r>
              <a:rPr lang="de-DE" sz="1800" dirty="0">
                <a:effectLst/>
                <a:latin typeface="Calibri" panose="020F0502020204030204" pitchFamily="34" charset="0"/>
                <a:ea typeface="Calibri" panose="020F0502020204030204" pitchFamily="34" charset="0"/>
              </a:rPr>
              <a:t>ins Leben gerufen.</a:t>
            </a:r>
          </a:p>
          <a:p>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Calibri" panose="020F0502020204030204" pitchFamily="34" charset="0"/>
              </a:rPr>
              <a:t>Hier können sich Studierende selbstständig ein- und austragen und erhalten (momentan) einmal wöchentlich gesammelte Angebote von </a:t>
            </a:r>
            <a:r>
              <a:rPr lang="de-DE" dirty="0">
                <a:latin typeface="Calibri" panose="020F0502020204030204" pitchFamily="34" charset="0"/>
              </a:rPr>
              <a:t>Partnern, die </a:t>
            </a:r>
            <a:r>
              <a:rPr lang="de-DE" sz="1800" dirty="0">
                <a:effectLst/>
                <a:latin typeface="Calibri" panose="020F0502020204030204" pitchFamily="34" charset="0"/>
                <a:ea typeface="Calibri" panose="020F0502020204030204" pitchFamily="34" charset="0"/>
              </a:rPr>
              <a:t>das Erasmusbüro erreicht haben (u.a. Summer/Winterschools, Praktikumsangebote, Sprachkurse), und es wird auch über News in den aktuellen Programmen (</a:t>
            </a:r>
            <a:r>
              <a:rPr lang="de-DE" sz="1800" dirty="0">
                <a:solidFill>
                  <a:srgbClr val="000000"/>
                </a:solidFill>
                <a:effectLst/>
                <a:latin typeface="Calibri" panose="020F0502020204030204" pitchFamily="34" charset="0"/>
                <a:ea typeface="Calibri" panose="020F0502020204030204" pitchFamily="34" charset="0"/>
              </a:rPr>
              <a:t>Bewerbungsfristen, </a:t>
            </a:r>
            <a:r>
              <a:rPr lang="de-DE" sz="1800" dirty="0">
                <a:effectLst/>
                <a:latin typeface="Calibri" panose="020F0502020204030204" pitchFamily="34" charset="0"/>
                <a:ea typeface="Calibri" panose="020F0502020204030204" pitchFamily="34" charset="0"/>
              </a:rPr>
              <a:t>Infoveranstaltungen, Events, Änderungen etc.) informiert. </a:t>
            </a:r>
          </a:p>
          <a:p>
            <a:r>
              <a:rPr lang="de-DE" sz="1800" dirty="0">
                <a:effectLst/>
                <a:latin typeface="Calibri" panose="020F0502020204030204" pitchFamily="34" charset="0"/>
                <a:ea typeface="Calibri" panose="020F0502020204030204" pitchFamily="34" charset="0"/>
              </a:rPr>
              <a:t>Info-Verteiler: </a:t>
            </a:r>
            <a:r>
              <a:rPr lang="de-DE" sz="1800" dirty="0">
                <a:solidFill>
                  <a:srgbClr val="000000"/>
                </a:solidFill>
                <a:effectLst/>
                <a:latin typeface="Calibri" panose="020F0502020204030204" pitchFamily="34" charset="0"/>
                <a:ea typeface="Calibri" panose="020F0502020204030204" pitchFamily="34" charset="0"/>
              </a:rPr>
              <a:t>Internationale </a:t>
            </a:r>
            <a:r>
              <a:rPr lang="de-DE" sz="1800" dirty="0">
                <a:effectLst/>
                <a:latin typeface="Calibri" panose="020F0502020204030204" pitchFamily="34" charset="0"/>
                <a:ea typeface="Calibri" panose="020F0502020204030204" pitchFamily="34" charset="0"/>
              </a:rPr>
              <a:t>Chancen für Studierende der FU Berlin, Eintrag unter: </a:t>
            </a:r>
            <a:r>
              <a:rPr lang="de-DE" sz="1800" u="sng" dirty="0">
                <a:solidFill>
                  <a:srgbClr val="0563C1"/>
                </a:solidFill>
                <a:effectLst/>
                <a:latin typeface="Calibri" panose="020F0502020204030204" pitchFamily="34" charset="0"/>
                <a:ea typeface="Calibri" panose="020F0502020204030204" pitchFamily="34" charset="0"/>
                <a:hlinkClick r:id="rId2"/>
              </a:rPr>
              <a:t>https://lists.fu-berlin.de/listinfo/studi-chancen-international</a:t>
            </a:r>
            <a:r>
              <a:rPr lang="de-DE" sz="1800" dirty="0">
                <a:effectLst/>
                <a:latin typeface="Calibri" panose="020F0502020204030204" pitchFamily="34" charset="0"/>
                <a:ea typeface="Calibri" panose="020F0502020204030204" pitchFamily="34" charset="0"/>
              </a:rPr>
              <a:t> . Vielen Dank!</a:t>
            </a:r>
          </a:p>
          <a:p>
            <a:endParaRPr lang="de-DE" dirty="0"/>
          </a:p>
        </p:txBody>
      </p:sp>
    </p:spTree>
    <p:extLst>
      <p:ext uri="{BB962C8B-B14F-4D97-AF65-F5344CB8AC3E}">
        <p14:creationId xmlns:p14="http://schemas.microsoft.com/office/powerpoint/2010/main" val="20193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609282"/>
            <a:ext cx="3821429" cy="70104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Unsere</a:t>
            </a:r>
            <a:r>
              <a:rPr sz="4400" b="0" spc="-320" dirty="0">
                <a:latin typeface="Calibri Light"/>
                <a:cs typeface="Calibri Light"/>
              </a:rPr>
              <a:t> </a:t>
            </a:r>
            <a:r>
              <a:rPr sz="4400" b="0" spc="-40" dirty="0">
                <a:latin typeface="Calibri Light"/>
                <a:cs typeface="Calibri Light"/>
              </a:rPr>
              <a:t>Webseite</a:t>
            </a:r>
            <a:endParaRPr sz="4400">
              <a:latin typeface="Calibri Light"/>
              <a:cs typeface="Calibri Light"/>
            </a:endParaRPr>
          </a:p>
        </p:txBody>
      </p:sp>
      <p:sp>
        <p:nvSpPr>
          <p:cNvPr id="3" name="object 3"/>
          <p:cNvSpPr txBox="1"/>
          <p:nvPr/>
        </p:nvSpPr>
        <p:spPr>
          <a:xfrm>
            <a:off x="1537335" y="3329940"/>
            <a:ext cx="9119870" cy="449580"/>
          </a:xfrm>
          <a:prstGeom prst="rect">
            <a:avLst/>
          </a:prstGeom>
        </p:spPr>
        <p:txBody>
          <a:bodyPr vert="horz" wrap="square" lIns="0" tIns="16510" rIns="0" bIns="0" rtlCol="0">
            <a:spAutoFit/>
          </a:bodyPr>
          <a:lstStyle/>
          <a:p>
            <a:pPr marL="12700">
              <a:lnSpc>
                <a:spcPct val="100000"/>
              </a:lnSpc>
              <a:spcBef>
                <a:spcPts val="130"/>
              </a:spcBef>
            </a:pPr>
            <a:r>
              <a:rPr sz="2750" u="heavy" spc="5" dirty="0">
                <a:solidFill>
                  <a:srgbClr val="0462C1"/>
                </a:solidFill>
                <a:uFill>
                  <a:solidFill>
                    <a:srgbClr val="0462C1"/>
                  </a:solidFill>
                </a:uFill>
                <a:latin typeface="Calibri"/>
                <a:cs typeface="Calibri"/>
                <a:hlinkClick r:id="rId2"/>
              </a:rPr>
              <a:t>http://www.sprachenzentrum.fu-berlin.de/erasmus/index.html</a:t>
            </a:r>
            <a:endParaRPr sz="2750">
              <a:latin typeface="Calibri"/>
              <a:cs typeface="Calibri"/>
            </a:endParaRPr>
          </a:p>
        </p:txBody>
      </p:sp>
      <p:pic>
        <p:nvPicPr>
          <p:cNvPr id="4" name="Grafik 3">
            <a:extLst>
              <a:ext uri="{FF2B5EF4-FFF2-40B4-BE49-F238E27FC236}">
                <a16:creationId xmlns:a16="http://schemas.microsoft.com/office/drawing/2014/main" id="{820F4A2B-55D8-40AA-9EE6-186F8C5E2950}"/>
              </a:ext>
            </a:extLst>
          </p:cNvPr>
          <p:cNvPicPr>
            <a:picLocks noChangeAspect="1"/>
          </p:cNvPicPr>
          <p:nvPr/>
        </p:nvPicPr>
        <p:blipFill>
          <a:blip r:embed="rId3"/>
          <a:stretch>
            <a:fillRect/>
          </a:stretch>
        </p:blipFill>
        <p:spPr>
          <a:xfrm>
            <a:off x="7162800" y="152400"/>
            <a:ext cx="4950381" cy="8596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6286500" cy="701040"/>
          </a:xfrm>
          <a:prstGeom prst="rect">
            <a:avLst/>
          </a:prstGeom>
        </p:spPr>
        <p:txBody>
          <a:bodyPr vert="horz" wrap="square" lIns="0" tIns="16510" rIns="0" bIns="0" rtlCol="0">
            <a:spAutoFit/>
          </a:bodyPr>
          <a:lstStyle/>
          <a:p>
            <a:pPr marL="12700">
              <a:lnSpc>
                <a:spcPct val="100000"/>
              </a:lnSpc>
              <a:spcBef>
                <a:spcPts val="130"/>
              </a:spcBef>
            </a:pPr>
            <a:r>
              <a:rPr b="1" spc="10" dirty="0">
                <a:latin typeface="Calibri"/>
                <a:cs typeface="Calibri"/>
              </a:rPr>
              <a:t>Das </a:t>
            </a:r>
            <a:r>
              <a:rPr b="1" spc="-25" dirty="0">
                <a:latin typeface="Calibri"/>
                <a:cs typeface="Calibri"/>
              </a:rPr>
              <a:t>Zentrale</a:t>
            </a:r>
            <a:r>
              <a:rPr b="1" spc="-110" dirty="0">
                <a:latin typeface="Calibri"/>
                <a:cs typeface="Calibri"/>
              </a:rPr>
              <a:t> </a:t>
            </a:r>
            <a:r>
              <a:rPr b="1" spc="5" dirty="0">
                <a:latin typeface="Calibri"/>
                <a:cs typeface="Calibri"/>
              </a:rPr>
              <a:t>Erasmus-Büro</a:t>
            </a:r>
          </a:p>
        </p:txBody>
      </p:sp>
      <p:sp>
        <p:nvSpPr>
          <p:cNvPr id="3" name="object 3"/>
          <p:cNvSpPr txBox="1"/>
          <p:nvPr/>
        </p:nvSpPr>
        <p:spPr>
          <a:xfrm>
            <a:off x="917575" y="1765680"/>
            <a:ext cx="10344150" cy="4232275"/>
          </a:xfrm>
          <a:prstGeom prst="rect">
            <a:avLst/>
          </a:prstGeom>
        </p:spPr>
        <p:txBody>
          <a:bodyPr vert="horz" wrap="square" lIns="0" tIns="16510" rIns="0" bIns="0" rtlCol="0">
            <a:spAutoFit/>
          </a:bodyPr>
          <a:lstStyle/>
          <a:p>
            <a:pPr marL="241300" indent="-229235">
              <a:lnSpc>
                <a:spcPct val="100000"/>
              </a:lnSpc>
              <a:spcBef>
                <a:spcPts val="130"/>
              </a:spcBef>
              <a:buFont typeface="Arial"/>
              <a:buChar char="•"/>
              <a:tabLst>
                <a:tab pos="241935" algn="l"/>
              </a:tabLst>
            </a:pPr>
            <a:r>
              <a:rPr sz="2600" spc="5" dirty="0">
                <a:latin typeface="Calibri"/>
                <a:cs typeface="Calibri"/>
              </a:rPr>
              <a:t>zuständig </a:t>
            </a:r>
            <a:r>
              <a:rPr sz="2600" dirty="0">
                <a:latin typeface="Calibri"/>
                <a:cs typeface="Calibri"/>
              </a:rPr>
              <a:t>für: </a:t>
            </a:r>
            <a:r>
              <a:rPr sz="2600" spc="-10" dirty="0">
                <a:latin typeface="Calibri"/>
                <a:cs typeface="Calibri"/>
              </a:rPr>
              <a:t>Auszahlung </a:t>
            </a:r>
            <a:r>
              <a:rPr sz="2600" spc="-15" dirty="0">
                <a:latin typeface="Calibri"/>
                <a:cs typeface="Calibri"/>
              </a:rPr>
              <a:t>eures </a:t>
            </a:r>
            <a:r>
              <a:rPr sz="2600" spc="-5" dirty="0">
                <a:latin typeface="Calibri"/>
                <a:cs typeface="Calibri"/>
              </a:rPr>
              <a:t>Stipendiums, </a:t>
            </a:r>
            <a:r>
              <a:rPr sz="2600" spc="-20" dirty="0">
                <a:latin typeface="Calibri"/>
                <a:cs typeface="Calibri"/>
              </a:rPr>
              <a:t>Abgabe </a:t>
            </a:r>
            <a:r>
              <a:rPr sz="2600" spc="5" dirty="0">
                <a:latin typeface="Calibri"/>
                <a:cs typeface="Calibri"/>
              </a:rPr>
              <a:t>von </a:t>
            </a:r>
            <a:r>
              <a:rPr sz="2600" dirty="0" err="1">
                <a:latin typeface="Calibri"/>
                <a:cs typeface="Calibri"/>
              </a:rPr>
              <a:t>Dokumente</a:t>
            </a:r>
            <a:r>
              <a:rPr lang="de-DE" sz="2600" dirty="0">
                <a:latin typeface="Calibri"/>
                <a:cs typeface="Calibri"/>
              </a:rPr>
              <a:t>n</a:t>
            </a:r>
            <a:r>
              <a:rPr lang="de-DE" sz="2600" spc="-375" dirty="0">
                <a:latin typeface="Calibri"/>
                <a:cs typeface="Calibri"/>
              </a:rPr>
              <a:t> </a:t>
            </a:r>
            <a:r>
              <a:rPr sz="2600" spc="5" dirty="0">
                <a:latin typeface="Calibri"/>
                <a:cs typeface="Calibri"/>
              </a:rPr>
              <a:t>etc.</a:t>
            </a:r>
            <a:endParaRPr sz="2600" dirty="0">
              <a:latin typeface="Calibri"/>
              <a:cs typeface="Calibri"/>
            </a:endParaRPr>
          </a:p>
          <a:p>
            <a:pPr>
              <a:lnSpc>
                <a:spcPct val="100000"/>
              </a:lnSpc>
              <a:spcBef>
                <a:spcPts val="15"/>
              </a:spcBef>
            </a:pPr>
            <a:endParaRPr sz="3150" dirty="0">
              <a:latin typeface="Calibri"/>
              <a:cs typeface="Calibri"/>
            </a:endParaRPr>
          </a:p>
          <a:p>
            <a:pPr marL="12700">
              <a:lnSpc>
                <a:spcPct val="100000"/>
              </a:lnSpc>
            </a:pPr>
            <a:r>
              <a:rPr sz="2600" spc="-5" dirty="0">
                <a:latin typeface="Calibri"/>
                <a:cs typeface="Calibri"/>
              </a:rPr>
              <a:t>Kontakt:</a:t>
            </a:r>
            <a:endParaRPr sz="2600" dirty="0">
              <a:latin typeface="Calibri"/>
              <a:cs typeface="Calibri"/>
            </a:endParaRPr>
          </a:p>
          <a:p>
            <a:pPr marL="12700" marR="2642235">
              <a:lnSpc>
                <a:spcPct val="79400"/>
              </a:lnSpc>
              <a:spcBef>
                <a:spcPts val="1055"/>
              </a:spcBef>
            </a:pPr>
            <a:r>
              <a:rPr sz="2600" dirty="0">
                <a:latin typeface="Calibri"/>
                <a:cs typeface="Calibri"/>
              </a:rPr>
              <a:t>Internationale </a:t>
            </a:r>
            <a:r>
              <a:rPr sz="2600" spc="-5" dirty="0">
                <a:latin typeface="Calibri"/>
                <a:cs typeface="Calibri"/>
              </a:rPr>
              <a:t>Studierendenmobilität </a:t>
            </a:r>
            <a:r>
              <a:rPr sz="2600" spc="5" dirty="0">
                <a:latin typeface="Calibri"/>
                <a:cs typeface="Calibri"/>
              </a:rPr>
              <a:t>- </a:t>
            </a:r>
            <a:r>
              <a:rPr sz="2600" spc="-10" dirty="0">
                <a:latin typeface="Calibri"/>
                <a:cs typeface="Calibri"/>
              </a:rPr>
              <a:t>Welcome</a:t>
            </a:r>
            <a:r>
              <a:rPr sz="2600" spc="-240" dirty="0">
                <a:latin typeface="Calibri"/>
                <a:cs typeface="Calibri"/>
              </a:rPr>
              <a:t> </a:t>
            </a:r>
            <a:r>
              <a:rPr sz="2600" dirty="0">
                <a:latin typeface="Calibri"/>
                <a:cs typeface="Calibri"/>
              </a:rPr>
              <a:t>Services  </a:t>
            </a:r>
            <a:r>
              <a:rPr sz="2600" spc="-5" dirty="0">
                <a:latin typeface="Calibri"/>
                <a:cs typeface="Calibri"/>
              </a:rPr>
              <a:t>Studierenden-Service-Center</a:t>
            </a:r>
            <a:r>
              <a:rPr sz="2600" spc="-80" dirty="0">
                <a:latin typeface="Calibri"/>
                <a:cs typeface="Calibri"/>
              </a:rPr>
              <a:t> </a:t>
            </a:r>
            <a:r>
              <a:rPr sz="2600" spc="15" dirty="0">
                <a:latin typeface="Calibri"/>
                <a:cs typeface="Calibri"/>
              </a:rPr>
              <a:t>(SSC)</a:t>
            </a:r>
            <a:endParaRPr sz="2600" dirty="0">
              <a:latin typeface="Calibri"/>
              <a:cs typeface="Calibri"/>
            </a:endParaRPr>
          </a:p>
          <a:p>
            <a:pPr marL="12700">
              <a:lnSpc>
                <a:spcPts val="2480"/>
              </a:lnSpc>
            </a:pPr>
            <a:r>
              <a:rPr sz="2600" b="1" spc="-5" dirty="0">
                <a:latin typeface="Calibri"/>
                <a:cs typeface="Calibri"/>
              </a:rPr>
              <a:t>Stefanie</a:t>
            </a:r>
            <a:r>
              <a:rPr sz="2600" b="1" spc="-105" dirty="0">
                <a:latin typeface="Calibri"/>
                <a:cs typeface="Calibri"/>
              </a:rPr>
              <a:t> </a:t>
            </a:r>
            <a:r>
              <a:rPr sz="2600" b="1" spc="-5" dirty="0">
                <a:latin typeface="Calibri"/>
                <a:cs typeface="Calibri"/>
              </a:rPr>
              <a:t>Erthner</a:t>
            </a:r>
            <a:endParaRPr sz="2600" b="1" dirty="0">
              <a:latin typeface="Calibri"/>
              <a:cs typeface="Calibri"/>
            </a:endParaRPr>
          </a:p>
          <a:p>
            <a:pPr marL="12700" marR="5683250">
              <a:lnSpc>
                <a:spcPct val="79400"/>
              </a:lnSpc>
              <a:spcBef>
                <a:spcPts val="1055"/>
              </a:spcBef>
            </a:pPr>
            <a:r>
              <a:rPr sz="2600" spc="-10" dirty="0">
                <a:latin typeface="Calibri"/>
                <a:cs typeface="Calibri"/>
              </a:rPr>
              <a:t>Iltisstr. </a:t>
            </a:r>
            <a:r>
              <a:rPr sz="2600" spc="10" dirty="0">
                <a:latin typeface="Calibri"/>
                <a:cs typeface="Calibri"/>
              </a:rPr>
              <a:t>4 </a:t>
            </a:r>
            <a:r>
              <a:rPr sz="2600" dirty="0">
                <a:latin typeface="Calibri"/>
                <a:cs typeface="Calibri"/>
              </a:rPr>
              <a:t>(U-Bahnhof </a:t>
            </a:r>
            <a:r>
              <a:rPr sz="2600" spc="10" dirty="0">
                <a:latin typeface="Calibri"/>
                <a:cs typeface="Calibri"/>
              </a:rPr>
              <a:t>Dahlem</a:t>
            </a:r>
            <a:r>
              <a:rPr sz="2600" spc="-405" dirty="0">
                <a:latin typeface="Calibri"/>
                <a:cs typeface="Calibri"/>
              </a:rPr>
              <a:t> </a:t>
            </a:r>
            <a:r>
              <a:rPr sz="2600" spc="25" dirty="0">
                <a:latin typeface="Calibri"/>
                <a:cs typeface="Calibri"/>
              </a:rPr>
              <a:t>Dorf)  14195</a:t>
            </a:r>
            <a:r>
              <a:rPr sz="2600" spc="-204" dirty="0">
                <a:latin typeface="Calibri"/>
                <a:cs typeface="Calibri"/>
              </a:rPr>
              <a:t> </a:t>
            </a:r>
            <a:r>
              <a:rPr sz="2600" dirty="0">
                <a:latin typeface="Calibri"/>
                <a:cs typeface="Calibri"/>
              </a:rPr>
              <a:t>Berlin</a:t>
            </a:r>
          </a:p>
          <a:p>
            <a:pPr>
              <a:lnSpc>
                <a:spcPct val="100000"/>
              </a:lnSpc>
              <a:spcBef>
                <a:spcPts val="20"/>
              </a:spcBef>
            </a:pPr>
            <a:endParaRPr sz="2350" dirty="0">
              <a:latin typeface="Calibri"/>
              <a:cs typeface="Calibri"/>
            </a:endParaRPr>
          </a:p>
          <a:p>
            <a:pPr marL="12700">
              <a:lnSpc>
                <a:spcPts val="2800"/>
              </a:lnSpc>
            </a:pPr>
            <a:r>
              <a:rPr sz="2600" spc="-45" dirty="0">
                <a:latin typeface="Calibri"/>
                <a:cs typeface="Calibri"/>
              </a:rPr>
              <a:t>Telefon: </a:t>
            </a:r>
            <a:r>
              <a:rPr sz="2600" spc="10" dirty="0">
                <a:latin typeface="Calibri"/>
                <a:cs typeface="Calibri"/>
              </a:rPr>
              <a:t>+49 </a:t>
            </a:r>
            <a:r>
              <a:rPr sz="2600" spc="25" dirty="0">
                <a:latin typeface="Calibri"/>
                <a:cs typeface="Calibri"/>
              </a:rPr>
              <a:t>(0)30</a:t>
            </a:r>
            <a:r>
              <a:rPr sz="2600" spc="-155" dirty="0">
                <a:latin typeface="Calibri"/>
                <a:cs typeface="Calibri"/>
              </a:rPr>
              <a:t> </a:t>
            </a:r>
            <a:r>
              <a:rPr sz="2600" spc="15" dirty="0">
                <a:latin typeface="Calibri"/>
                <a:cs typeface="Calibri"/>
              </a:rPr>
              <a:t>838-73401</a:t>
            </a:r>
            <a:endParaRPr sz="2600" dirty="0">
              <a:latin typeface="Calibri"/>
              <a:cs typeface="Calibri"/>
            </a:endParaRPr>
          </a:p>
          <a:p>
            <a:pPr marL="12700">
              <a:lnSpc>
                <a:spcPts val="2800"/>
              </a:lnSpc>
            </a:pPr>
            <a:r>
              <a:rPr sz="2600" spc="10" dirty="0">
                <a:latin typeface="Calibri"/>
                <a:cs typeface="Calibri"/>
              </a:rPr>
              <a:t>E-Mail:</a:t>
            </a:r>
            <a:r>
              <a:rPr sz="2600" spc="-90" dirty="0">
                <a:latin typeface="Calibri"/>
                <a:cs typeface="Calibri"/>
              </a:rPr>
              <a:t> </a:t>
            </a:r>
            <a:r>
              <a:rPr sz="2600" u="heavy" spc="-5" dirty="0">
                <a:solidFill>
                  <a:srgbClr val="0462C1"/>
                </a:solidFill>
                <a:uFill>
                  <a:solidFill>
                    <a:srgbClr val="0462C1"/>
                  </a:solidFill>
                </a:uFill>
                <a:latin typeface="Calibri"/>
                <a:cs typeface="Calibri"/>
                <a:hlinkClick r:id="rId2"/>
              </a:rPr>
              <a:t>outgoing-erasmus@fu-berlin.de</a:t>
            </a:r>
            <a:endParaRPr sz="2600" dirty="0">
              <a:latin typeface="Calibri"/>
              <a:cs typeface="Calibri"/>
            </a:endParaRPr>
          </a:p>
        </p:txBody>
      </p:sp>
      <p:pic>
        <p:nvPicPr>
          <p:cNvPr id="4" name="Grafik 3">
            <a:extLst>
              <a:ext uri="{FF2B5EF4-FFF2-40B4-BE49-F238E27FC236}">
                <a16:creationId xmlns:a16="http://schemas.microsoft.com/office/drawing/2014/main" id="{40A19E69-C373-4ABF-A330-D77EB5CC9976}"/>
              </a:ext>
            </a:extLst>
          </p:cNvPr>
          <p:cNvPicPr>
            <a:picLocks noChangeAspect="1"/>
          </p:cNvPicPr>
          <p:nvPr/>
        </p:nvPicPr>
        <p:blipFill>
          <a:blip r:embed="rId3"/>
          <a:stretch>
            <a:fillRect/>
          </a:stretch>
        </p:blipFill>
        <p:spPr>
          <a:xfrm>
            <a:off x="7803747" y="76201"/>
            <a:ext cx="4388253" cy="762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1735455" cy="701040"/>
          </a:xfrm>
          <a:prstGeom prst="rect">
            <a:avLst/>
          </a:prstGeom>
        </p:spPr>
        <p:txBody>
          <a:bodyPr vert="horz" wrap="square" lIns="0" tIns="16510" rIns="0" bIns="0" rtlCol="0">
            <a:spAutoFit/>
          </a:bodyPr>
          <a:lstStyle/>
          <a:p>
            <a:pPr marL="12700">
              <a:lnSpc>
                <a:spcPct val="100000"/>
              </a:lnSpc>
              <a:spcBef>
                <a:spcPts val="130"/>
              </a:spcBef>
            </a:pPr>
            <a:r>
              <a:rPr b="1" spc="-40" dirty="0"/>
              <a:t>Kontakt</a:t>
            </a:r>
          </a:p>
        </p:txBody>
      </p:sp>
      <p:sp>
        <p:nvSpPr>
          <p:cNvPr id="3" name="object 3"/>
          <p:cNvSpPr txBox="1"/>
          <p:nvPr/>
        </p:nvSpPr>
        <p:spPr>
          <a:xfrm>
            <a:off x="917575" y="1803780"/>
            <a:ext cx="4631690" cy="2796278"/>
          </a:xfrm>
          <a:prstGeom prst="rect">
            <a:avLst/>
          </a:prstGeom>
        </p:spPr>
        <p:txBody>
          <a:bodyPr vert="horz" wrap="square" lIns="0" tIns="13335" rIns="0" bIns="0" rtlCol="0">
            <a:spAutoFit/>
          </a:bodyPr>
          <a:lstStyle/>
          <a:p>
            <a:pPr marL="12700">
              <a:lnSpc>
                <a:spcPct val="100000"/>
              </a:lnSpc>
              <a:spcBef>
                <a:spcPts val="105"/>
              </a:spcBef>
            </a:pPr>
            <a:r>
              <a:rPr sz="2400" b="1" spc="-10" dirty="0">
                <a:latin typeface="Calibri"/>
                <a:cs typeface="Calibri"/>
              </a:rPr>
              <a:t>Administrative</a:t>
            </a:r>
            <a:r>
              <a:rPr sz="2400" b="1" spc="-95" dirty="0">
                <a:latin typeface="Calibri"/>
                <a:cs typeface="Calibri"/>
              </a:rPr>
              <a:t> </a:t>
            </a:r>
            <a:r>
              <a:rPr sz="2400" b="1" spc="-10" dirty="0">
                <a:latin typeface="Calibri"/>
                <a:cs typeface="Calibri"/>
              </a:rPr>
              <a:t>Fragen:</a:t>
            </a:r>
            <a:endParaRPr sz="2400" b="1" dirty="0">
              <a:latin typeface="Calibri"/>
              <a:cs typeface="Calibri"/>
            </a:endParaRPr>
          </a:p>
          <a:p>
            <a:pPr>
              <a:lnSpc>
                <a:spcPct val="100000"/>
              </a:lnSpc>
            </a:pPr>
            <a:endParaRPr sz="2950" dirty="0">
              <a:latin typeface="Calibri"/>
              <a:cs typeface="Calibri"/>
            </a:endParaRPr>
          </a:p>
          <a:p>
            <a:pPr marL="12700" marR="5080">
              <a:lnSpc>
                <a:spcPct val="125200"/>
              </a:lnSpc>
            </a:pPr>
            <a:r>
              <a:rPr sz="2400" spc="-10" dirty="0">
                <a:latin typeface="Calibri"/>
                <a:cs typeface="Calibri"/>
              </a:rPr>
              <a:t>Erasmus-Büro </a:t>
            </a:r>
            <a:r>
              <a:rPr sz="2400" spc="5" dirty="0">
                <a:latin typeface="Calibri"/>
                <a:cs typeface="Calibri"/>
              </a:rPr>
              <a:t>des </a:t>
            </a:r>
            <a:r>
              <a:rPr sz="2400" spc="-5" dirty="0">
                <a:latin typeface="Calibri"/>
                <a:cs typeface="Calibri"/>
              </a:rPr>
              <a:t>Sprachenzentrums  </a:t>
            </a:r>
            <a:r>
              <a:rPr sz="2400" dirty="0">
                <a:latin typeface="Calibri"/>
                <a:cs typeface="Calibri"/>
              </a:rPr>
              <a:t>L </a:t>
            </a:r>
            <a:r>
              <a:rPr sz="2400" spc="-15" dirty="0">
                <a:latin typeface="Calibri"/>
                <a:cs typeface="Calibri"/>
              </a:rPr>
              <a:t>107</a:t>
            </a:r>
            <a:r>
              <a:rPr sz="2400" spc="-30" dirty="0">
                <a:latin typeface="Calibri"/>
                <a:cs typeface="Calibri"/>
              </a:rPr>
              <a:t> </a:t>
            </a:r>
            <a:r>
              <a:rPr sz="2400" dirty="0">
                <a:latin typeface="Calibri"/>
                <a:cs typeface="Calibri"/>
              </a:rPr>
              <a:t>(Seminarzentrum)</a:t>
            </a:r>
          </a:p>
          <a:p>
            <a:pPr marL="12700">
              <a:spcBef>
                <a:spcPts val="800"/>
              </a:spcBef>
            </a:pPr>
            <a:r>
              <a:rPr lang="en-GB" spc="10" dirty="0">
                <a:latin typeface="Calibri"/>
                <a:cs typeface="Calibri"/>
              </a:rPr>
              <a:t>Katherina Reisner (KL25/206)</a:t>
            </a:r>
            <a:br>
              <a:rPr lang="en-GB" spc="10" dirty="0">
                <a:latin typeface="Calibri"/>
                <a:cs typeface="Calibri"/>
              </a:rPr>
            </a:br>
            <a:r>
              <a:rPr lang="en-GB" sz="1800" spc="10" dirty="0">
                <a:latin typeface="Calibri"/>
                <a:cs typeface="Calibri"/>
              </a:rPr>
              <a:t>Nizar </a:t>
            </a:r>
            <a:r>
              <a:rPr lang="en-GB" sz="1800" spc="10" dirty="0" err="1">
                <a:latin typeface="Calibri"/>
                <a:cs typeface="Calibri"/>
              </a:rPr>
              <a:t>Romdhane</a:t>
            </a:r>
            <a:endParaRPr lang="en-GB" sz="1800" spc="10" dirty="0">
              <a:latin typeface="Calibri"/>
              <a:cs typeface="Calibri"/>
            </a:endParaRPr>
          </a:p>
          <a:p>
            <a:pPr marL="12700">
              <a:lnSpc>
                <a:spcPct val="100000"/>
              </a:lnSpc>
              <a:spcBef>
                <a:spcPts val="800"/>
              </a:spcBef>
            </a:pPr>
            <a:endParaRPr sz="1800" dirty="0">
              <a:latin typeface="Calibri"/>
              <a:cs typeface="Calibri"/>
            </a:endParaRPr>
          </a:p>
        </p:txBody>
      </p:sp>
      <p:sp>
        <p:nvSpPr>
          <p:cNvPr id="4" name="object 4"/>
          <p:cNvSpPr txBox="1"/>
          <p:nvPr/>
        </p:nvSpPr>
        <p:spPr>
          <a:xfrm>
            <a:off x="917575" y="5036210"/>
            <a:ext cx="5927090" cy="902969"/>
          </a:xfrm>
          <a:prstGeom prst="rect">
            <a:avLst/>
          </a:prstGeom>
        </p:spPr>
        <p:txBody>
          <a:bodyPr vert="horz" wrap="square" lIns="0" tIns="147955" rIns="0" bIns="0" rtlCol="0">
            <a:spAutoFit/>
          </a:bodyPr>
          <a:lstStyle/>
          <a:p>
            <a:pPr marL="12700">
              <a:lnSpc>
                <a:spcPct val="100000"/>
              </a:lnSpc>
              <a:spcBef>
                <a:spcPts val="1165"/>
              </a:spcBef>
            </a:pPr>
            <a:r>
              <a:rPr sz="2400" u="heavy" spc="-5" dirty="0">
                <a:solidFill>
                  <a:srgbClr val="0462C1"/>
                </a:solidFill>
                <a:uFill>
                  <a:solidFill>
                    <a:srgbClr val="0462C1"/>
                  </a:solidFill>
                </a:uFill>
                <a:latin typeface="Calibri"/>
                <a:cs typeface="Calibri"/>
                <a:hlinkClick r:id="rId2"/>
              </a:rPr>
              <a:t>erasmus@sprachenzentrum.fu-berlin.de</a:t>
            </a:r>
            <a:endParaRPr sz="2400">
              <a:latin typeface="Calibri"/>
              <a:cs typeface="Calibri"/>
            </a:endParaRPr>
          </a:p>
          <a:p>
            <a:pPr marL="12700">
              <a:lnSpc>
                <a:spcPct val="100000"/>
              </a:lnSpc>
              <a:spcBef>
                <a:spcPts val="800"/>
              </a:spcBef>
            </a:pPr>
            <a:r>
              <a:rPr sz="1800" u="heavy" spc="-5" dirty="0">
                <a:solidFill>
                  <a:srgbClr val="0462C1"/>
                </a:solidFill>
                <a:uFill>
                  <a:solidFill>
                    <a:srgbClr val="0462C1"/>
                  </a:solidFill>
                </a:uFill>
                <a:latin typeface="Calibri"/>
                <a:cs typeface="Calibri"/>
                <a:hlinkClick r:id="rId3"/>
              </a:rPr>
              <a:t>http://www.sprachenzentrum.fu-berlin.de/erasmus/index.html</a:t>
            </a:r>
            <a:endParaRPr sz="1800">
              <a:latin typeface="Calibri"/>
              <a:cs typeface="Calibri"/>
            </a:endParaRPr>
          </a:p>
        </p:txBody>
      </p:sp>
      <p:sp>
        <p:nvSpPr>
          <p:cNvPr id="5" name="object 5"/>
          <p:cNvSpPr txBox="1"/>
          <p:nvPr/>
        </p:nvSpPr>
        <p:spPr>
          <a:xfrm>
            <a:off x="7162800" y="1097175"/>
            <a:ext cx="3192780" cy="3920753"/>
          </a:xfrm>
          <a:prstGeom prst="rect">
            <a:avLst/>
          </a:prstGeom>
        </p:spPr>
        <p:txBody>
          <a:bodyPr vert="horz" wrap="square" lIns="0" tIns="13335" rIns="0" bIns="0" rtlCol="0">
            <a:spAutoFit/>
          </a:bodyPr>
          <a:lstStyle/>
          <a:p>
            <a:pPr marL="12700">
              <a:lnSpc>
                <a:spcPct val="100000"/>
              </a:lnSpc>
              <a:spcBef>
                <a:spcPts val="105"/>
              </a:spcBef>
            </a:pPr>
            <a:r>
              <a:rPr sz="2400" b="1" spc="-5" dirty="0">
                <a:latin typeface="Calibri"/>
                <a:cs typeface="Calibri"/>
              </a:rPr>
              <a:t>Inhaltliche</a:t>
            </a:r>
            <a:r>
              <a:rPr sz="2400" b="1" spc="-20" dirty="0">
                <a:latin typeface="Calibri"/>
                <a:cs typeface="Calibri"/>
              </a:rPr>
              <a:t> </a:t>
            </a:r>
            <a:r>
              <a:rPr sz="2400" b="1" spc="-15" dirty="0">
                <a:latin typeface="Calibri"/>
                <a:cs typeface="Calibri"/>
              </a:rPr>
              <a:t>Fragen:</a:t>
            </a:r>
            <a:endParaRPr sz="2400" b="1" dirty="0">
              <a:latin typeface="Calibri"/>
              <a:cs typeface="Calibri"/>
            </a:endParaRPr>
          </a:p>
          <a:p>
            <a:pPr>
              <a:lnSpc>
                <a:spcPct val="100000"/>
              </a:lnSpc>
            </a:pPr>
            <a:endParaRPr sz="2400" dirty="0">
              <a:latin typeface="Calibri"/>
              <a:cs typeface="Calibri"/>
            </a:endParaRPr>
          </a:p>
          <a:p>
            <a:pPr marL="12700">
              <a:lnSpc>
                <a:spcPts val="2870"/>
              </a:lnSpc>
              <a:spcBef>
                <a:spcPts val="1550"/>
              </a:spcBef>
            </a:pPr>
            <a:r>
              <a:rPr sz="2400" spc="-15" dirty="0">
                <a:latin typeface="Calibri"/>
                <a:cs typeface="Calibri"/>
              </a:rPr>
              <a:t>Tutor</a:t>
            </a:r>
            <a:r>
              <a:rPr lang="en-GB" sz="2400" spc="-15" dirty="0">
                <a:latin typeface="Calibri"/>
                <a:cs typeface="Calibri"/>
              </a:rPr>
              <a:t>:</a:t>
            </a:r>
            <a:r>
              <a:rPr sz="2400" spc="-15" dirty="0" err="1">
                <a:latin typeface="Calibri"/>
                <a:cs typeface="Calibri"/>
              </a:rPr>
              <a:t>innen</a:t>
            </a:r>
            <a:r>
              <a:rPr sz="2400" spc="-15" dirty="0">
                <a:latin typeface="Calibri"/>
                <a:cs typeface="Calibri"/>
              </a:rPr>
              <a:t> </a:t>
            </a:r>
            <a:r>
              <a:rPr sz="2400" dirty="0">
                <a:latin typeface="Calibri"/>
                <a:cs typeface="Calibri"/>
              </a:rPr>
              <a:t>der</a:t>
            </a:r>
            <a:r>
              <a:rPr sz="2400" spc="-105" dirty="0">
                <a:latin typeface="Calibri"/>
                <a:cs typeface="Calibri"/>
              </a:rPr>
              <a:t> </a:t>
            </a:r>
            <a:r>
              <a:rPr sz="2400" spc="-10" dirty="0">
                <a:latin typeface="Calibri"/>
                <a:cs typeface="Calibri"/>
              </a:rPr>
              <a:t>jeweiligen</a:t>
            </a:r>
            <a:endParaRPr sz="2400" dirty="0">
              <a:latin typeface="Calibri"/>
              <a:cs typeface="Calibri"/>
            </a:endParaRPr>
          </a:p>
          <a:p>
            <a:pPr marL="12700">
              <a:lnSpc>
                <a:spcPts val="2870"/>
              </a:lnSpc>
            </a:pPr>
            <a:r>
              <a:rPr sz="2400" spc="-10" dirty="0" err="1">
                <a:latin typeface="Calibri"/>
                <a:cs typeface="Calibri"/>
              </a:rPr>
              <a:t>Partneruniversitäten</a:t>
            </a:r>
            <a:r>
              <a:rPr lang="en-GB" sz="2400" spc="-10" dirty="0">
                <a:latin typeface="Calibri"/>
                <a:cs typeface="Calibri"/>
              </a:rPr>
              <a:t>:</a:t>
            </a:r>
          </a:p>
          <a:p>
            <a:pPr marL="12700">
              <a:lnSpc>
                <a:spcPts val="2870"/>
              </a:lnSpc>
            </a:pPr>
            <a:r>
              <a:rPr lang="de-DE" sz="2400" dirty="0">
                <a:cs typeface="Calibri"/>
              </a:rPr>
              <a:t>(</a:t>
            </a:r>
            <a:r>
              <a:rPr lang="de-DE" sz="2400" dirty="0">
                <a:cs typeface="Calibri"/>
                <a:hlinkClick r:id="rId4"/>
              </a:rPr>
              <a:t>https://www.sprachenzentrum.fu-berlin.de/erasmus/partnerhochschulen/index.html</a:t>
            </a:r>
            <a:r>
              <a:rPr lang="de-DE" sz="2400" dirty="0">
                <a:cs typeface="Calibri"/>
              </a:rPr>
              <a:t>)</a:t>
            </a:r>
            <a:endParaRPr sz="24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572000"/>
            <a:ext cx="6896509" cy="1969428"/>
          </a:xfrm>
          <a:prstGeom prst="rect">
            <a:avLst/>
          </a:prstGeom>
        </p:spPr>
      </p:pic>
      <p:sp>
        <p:nvSpPr>
          <p:cNvPr id="6" name="Wolke 5"/>
          <p:cNvSpPr/>
          <p:nvPr/>
        </p:nvSpPr>
        <p:spPr>
          <a:xfrm>
            <a:off x="2209800" y="1295400"/>
            <a:ext cx="4876800" cy="3200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err="1"/>
              <a:t>Fragen</a:t>
            </a:r>
            <a:r>
              <a:rPr lang="en-GB" sz="7200" dirty="0"/>
              <a:t>?</a:t>
            </a:r>
            <a:endParaRPr lang="de-DE" sz="7200" dirty="0"/>
          </a:p>
        </p:txBody>
      </p:sp>
      <p:pic>
        <p:nvPicPr>
          <p:cNvPr id="2" name="Grafik 1">
            <a:extLst>
              <a:ext uri="{FF2B5EF4-FFF2-40B4-BE49-F238E27FC236}">
                <a16:creationId xmlns:a16="http://schemas.microsoft.com/office/drawing/2014/main" id="{7A444067-7088-4382-9D62-FB37A7D598E4}"/>
              </a:ext>
            </a:extLst>
          </p:cNvPr>
          <p:cNvPicPr>
            <a:picLocks noChangeAspect="1"/>
          </p:cNvPicPr>
          <p:nvPr/>
        </p:nvPicPr>
        <p:blipFill>
          <a:blip r:embed="rId3"/>
          <a:stretch>
            <a:fillRect/>
          </a:stretch>
        </p:blipFill>
        <p:spPr>
          <a:xfrm>
            <a:off x="8226297" y="76201"/>
            <a:ext cx="3949427" cy="685800"/>
          </a:xfrm>
          <a:prstGeom prst="rect">
            <a:avLst/>
          </a:prstGeom>
        </p:spPr>
      </p:pic>
    </p:spTree>
    <p:extLst>
      <p:ext uri="{BB962C8B-B14F-4D97-AF65-F5344CB8AC3E}">
        <p14:creationId xmlns:p14="http://schemas.microsoft.com/office/powerpoint/2010/main" val="2118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2385060" cy="701040"/>
          </a:xfrm>
          <a:prstGeom prst="rect">
            <a:avLst/>
          </a:prstGeom>
        </p:spPr>
        <p:txBody>
          <a:bodyPr vert="horz" wrap="square" lIns="0" tIns="16510" rIns="0" bIns="0" rtlCol="0">
            <a:spAutoFit/>
          </a:bodyPr>
          <a:lstStyle/>
          <a:p>
            <a:pPr marL="12700">
              <a:lnSpc>
                <a:spcPct val="100000"/>
              </a:lnSpc>
              <a:spcBef>
                <a:spcPts val="130"/>
              </a:spcBef>
            </a:pPr>
            <a:r>
              <a:rPr spc="-15" dirty="0"/>
              <a:t>Programm</a:t>
            </a:r>
          </a:p>
        </p:txBody>
      </p:sp>
      <p:sp>
        <p:nvSpPr>
          <p:cNvPr id="3" name="object 3"/>
          <p:cNvSpPr txBox="1"/>
          <p:nvPr/>
        </p:nvSpPr>
        <p:spPr>
          <a:xfrm>
            <a:off x="917575" y="1702288"/>
            <a:ext cx="8369300" cy="3148939"/>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 pos="2080260" algn="l"/>
              </a:tabLst>
            </a:pPr>
            <a:r>
              <a:rPr sz="2750" spc="-15" dirty="0">
                <a:latin typeface="Calibri"/>
                <a:cs typeface="Calibri"/>
              </a:rPr>
              <a:t>Allgemeines	</a:t>
            </a:r>
            <a:r>
              <a:rPr sz="2750" spc="25" dirty="0">
                <a:latin typeface="Calibri"/>
                <a:cs typeface="Calibri"/>
              </a:rPr>
              <a:t>zu </a:t>
            </a:r>
            <a:r>
              <a:rPr sz="2750" spc="-10" dirty="0">
                <a:latin typeface="Calibri"/>
                <a:cs typeface="Calibri"/>
              </a:rPr>
              <a:t>Erasmus+ </a:t>
            </a:r>
            <a:r>
              <a:rPr sz="2750" spc="25" dirty="0">
                <a:latin typeface="Calibri"/>
                <a:cs typeface="Calibri"/>
              </a:rPr>
              <a:t>am</a:t>
            </a:r>
            <a:r>
              <a:rPr sz="2750" spc="165" dirty="0">
                <a:latin typeface="Calibri"/>
                <a:cs typeface="Calibri"/>
              </a:rPr>
              <a:t> </a:t>
            </a:r>
            <a:r>
              <a:rPr sz="2750" spc="-15" dirty="0">
                <a:latin typeface="Calibri"/>
                <a:cs typeface="Calibri"/>
              </a:rPr>
              <a:t>Sprachenzentrum</a:t>
            </a:r>
            <a:endParaRPr sz="2750" dirty="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Partneruniversitäten</a:t>
            </a:r>
            <a:endParaRPr sz="2750" dirty="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Bewerbung</a:t>
            </a:r>
            <a:endParaRPr sz="2750" dirty="0">
              <a:latin typeface="Calibri"/>
              <a:cs typeface="Calibri"/>
            </a:endParaRPr>
          </a:p>
          <a:p>
            <a:pPr marL="241300" indent="-229235">
              <a:lnSpc>
                <a:spcPct val="100000"/>
              </a:lnSpc>
              <a:spcBef>
                <a:spcPts val="680"/>
              </a:spcBef>
              <a:buFont typeface="Arial"/>
              <a:buChar char="•"/>
              <a:tabLst>
                <a:tab pos="241935" algn="l"/>
              </a:tabLst>
            </a:pPr>
            <a:r>
              <a:rPr sz="2750" spc="-30" dirty="0">
                <a:latin typeface="Calibri"/>
                <a:cs typeface="Calibri"/>
              </a:rPr>
              <a:t>Vorstellung </a:t>
            </a:r>
            <a:r>
              <a:rPr sz="2750" spc="-15" dirty="0">
                <a:latin typeface="Calibri"/>
                <a:cs typeface="Calibri"/>
              </a:rPr>
              <a:t>unserer</a:t>
            </a:r>
            <a:r>
              <a:rPr sz="2750" spc="-45" dirty="0">
                <a:latin typeface="Calibri"/>
                <a:cs typeface="Calibri"/>
              </a:rPr>
              <a:t> </a:t>
            </a:r>
            <a:r>
              <a:rPr sz="2750" spc="-25" dirty="0">
                <a:latin typeface="Calibri"/>
                <a:cs typeface="Calibri"/>
              </a:rPr>
              <a:t>Webseite</a:t>
            </a:r>
            <a:endParaRPr sz="2750" dirty="0">
              <a:latin typeface="Calibri"/>
              <a:cs typeface="Calibri"/>
            </a:endParaRPr>
          </a:p>
          <a:p>
            <a:pPr marL="241300" indent="-229235">
              <a:lnSpc>
                <a:spcPct val="100000"/>
              </a:lnSpc>
              <a:spcBef>
                <a:spcPts val="755"/>
              </a:spcBef>
              <a:buFont typeface="Arial"/>
              <a:buChar char="•"/>
              <a:tabLst>
                <a:tab pos="241935" algn="l"/>
              </a:tabLst>
            </a:pPr>
            <a:r>
              <a:rPr sz="2750" spc="-10" dirty="0">
                <a:latin typeface="Calibri"/>
                <a:cs typeface="Calibri"/>
              </a:rPr>
              <a:t>Fragen</a:t>
            </a:r>
            <a:endParaRPr sz="2750" dirty="0">
              <a:latin typeface="Calibri"/>
              <a:cs typeface="Calibri"/>
            </a:endParaRPr>
          </a:p>
          <a:p>
            <a:pPr marL="241300" indent="-229235">
              <a:lnSpc>
                <a:spcPct val="100000"/>
              </a:lnSpc>
              <a:spcBef>
                <a:spcPts val="755"/>
              </a:spcBef>
              <a:buFont typeface="Arial"/>
              <a:buChar char="•"/>
              <a:tabLst>
                <a:tab pos="241935" algn="l"/>
              </a:tabLst>
            </a:pPr>
            <a:r>
              <a:rPr lang="de-DE" sz="2750" spc="-30" dirty="0">
                <a:latin typeface="Calibri"/>
                <a:cs typeface="Calibri"/>
              </a:rPr>
              <a:t>Sprachspezifische Fragen </a:t>
            </a:r>
            <a:r>
              <a:rPr sz="2750" spc="5" dirty="0" err="1">
                <a:latin typeface="Calibri"/>
                <a:cs typeface="Calibri"/>
              </a:rPr>
              <a:t>mit</a:t>
            </a:r>
            <a:r>
              <a:rPr sz="2750" spc="-195" dirty="0">
                <a:latin typeface="Calibri"/>
                <a:cs typeface="Calibri"/>
              </a:rPr>
              <a:t> </a:t>
            </a:r>
            <a:r>
              <a:rPr sz="2750" spc="-25" dirty="0">
                <a:latin typeface="Calibri"/>
                <a:cs typeface="Calibri"/>
              </a:rPr>
              <a:t>Tutor</a:t>
            </a:r>
            <a:r>
              <a:rPr lang="de-DE" sz="2750" spc="-25" dirty="0">
                <a:latin typeface="Calibri"/>
                <a:cs typeface="Calibri"/>
              </a:rPr>
              <a:t>:</a:t>
            </a:r>
            <a:r>
              <a:rPr sz="2750" spc="-25" dirty="0" err="1">
                <a:latin typeface="Calibri"/>
                <a:cs typeface="Calibri"/>
              </a:rPr>
              <a:t>innen</a:t>
            </a:r>
            <a:r>
              <a:rPr lang="de-DE" sz="2750" spc="-25" dirty="0">
                <a:latin typeface="Calibri"/>
                <a:cs typeface="Calibri"/>
              </a:rPr>
              <a:t> vor Ort klären</a:t>
            </a:r>
            <a:endParaRPr sz="2750" dirty="0">
              <a:latin typeface="Calibri"/>
              <a:cs typeface="Calibri"/>
            </a:endParaRPr>
          </a:p>
        </p:txBody>
      </p:sp>
      <p:pic>
        <p:nvPicPr>
          <p:cNvPr id="4" name="Grafik 3">
            <a:extLst>
              <a:ext uri="{FF2B5EF4-FFF2-40B4-BE49-F238E27FC236}">
                <a16:creationId xmlns:a16="http://schemas.microsoft.com/office/drawing/2014/main" id="{234E0D06-79F2-4D3E-94E1-637BCA5613B8}"/>
              </a:ext>
            </a:extLst>
          </p:cNvPr>
          <p:cNvPicPr>
            <a:picLocks noChangeAspect="1"/>
          </p:cNvPicPr>
          <p:nvPr/>
        </p:nvPicPr>
        <p:blipFill>
          <a:blip r:embed="rId2"/>
          <a:stretch>
            <a:fillRect/>
          </a:stretch>
        </p:blipFill>
        <p:spPr>
          <a:xfrm>
            <a:off x="7205369" y="76200"/>
            <a:ext cx="4950381" cy="8596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3"/>
            <a:ext cx="6399530" cy="1301750"/>
          </a:xfrm>
          <a:prstGeom prst="rect">
            <a:avLst/>
          </a:prstGeom>
        </p:spPr>
        <p:txBody>
          <a:bodyPr vert="horz" wrap="square" lIns="0" tIns="94615" rIns="0" bIns="0" rtlCol="0">
            <a:spAutoFit/>
          </a:bodyPr>
          <a:lstStyle/>
          <a:p>
            <a:pPr marL="12700" marR="5080">
              <a:lnSpc>
                <a:spcPts val="4730"/>
              </a:lnSpc>
              <a:spcBef>
                <a:spcPts val="745"/>
              </a:spcBef>
            </a:pPr>
            <a:r>
              <a:rPr spc="-15" dirty="0"/>
              <a:t>Allgemeines</a:t>
            </a:r>
            <a:r>
              <a:rPr spc="-335" dirty="0"/>
              <a:t> </a:t>
            </a:r>
            <a:r>
              <a:rPr spc="40" dirty="0"/>
              <a:t>zu</a:t>
            </a:r>
            <a:r>
              <a:rPr spc="-245" dirty="0"/>
              <a:t> </a:t>
            </a:r>
            <a:r>
              <a:rPr spc="-20" dirty="0"/>
              <a:t>Erasmus+</a:t>
            </a:r>
            <a:r>
              <a:rPr spc="-285" dirty="0"/>
              <a:t> </a:t>
            </a:r>
            <a:r>
              <a:rPr spc="20" dirty="0"/>
              <a:t>am  </a:t>
            </a:r>
            <a:r>
              <a:rPr spc="-40" dirty="0"/>
              <a:t>Sprachenzentrum</a:t>
            </a:r>
          </a:p>
        </p:txBody>
      </p:sp>
      <p:sp>
        <p:nvSpPr>
          <p:cNvPr id="3" name="object 3"/>
          <p:cNvSpPr txBox="1"/>
          <p:nvPr/>
        </p:nvSpPr>
        <p:spPr>
          <a:xfrm>
            <a:off x="917575" y="2261488"/>
            <a:ext cx="5325745" cy="392430"/>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935" algn="l"/>
              </a:tabLst>
            </a:pPr>
            <a:r>
              <a:rPr sz="2400" spc="5" dirty="0">
                <a:latin typeface="Calibri"/>
                <a:cs typeface="Calibri"/>
              </a:rPr>
              <a:t>Für </a:t>
            </a:r>
            <a:r>
              <a:rPr sz="2400" dirty="0">
                <a:latin typeface="Calibri"/>
                <a:cs typeface="Calibri"/>
              </a:rPr>
              <a:t>wen sind </a:t>
            </a:r>
            <a:r>
              <a:rPr sz="2400" spc="-10" dirty="0">
                <a:latin typeface="Calibri"/>
                <a:cs typeface="Calibri"/>
              </a:rPr>
              <a:t>die </a:t>
            </a:r>
            <a:r>
              <a:rPr sz="2400" spc="-5" dirty="0">
                <a:latin typeface="Calibri"/>
                <a:cs typeface="Calibri"/>
              </a:rPr>
              <a:t>Studienplätze</a:t>
            </a:r>
            <a:r>
              <a:rPr sz="2400" spc="-175" dirty="0">
                <a:latin typeface="Calibri"/>
                <a:cs typeface="Calibri"/>
              </a:rPr>
              <a:t> </a:t>
            </a:r>
            <a:r>
              <a:rPr sz="2400" dirty="0">
                <a:latin typeface="Calibri"/>
                <a:cs typeface="Calibri"/>
              </a:rPr>
              <a:t>geeignet?</a:t>
            </a:r>
            <a:endParaRPr sz="2400">
              <a:latin typeface="Calibri"/>
              <a:cs typeface="Calibri"/>
            </a:endParaRPr>
          </a:p>
        </p:txBody>
      </p:sp>
      <p:sp>
        <p:nvSpPr>
          <p:cNvPr id="4" name="object 4"/>
          <p:cNvSpPr txBox="1"/>
          <p:nvPr/>
        </p:nvSpPr>
        <p:spPr>
          <a:xfrm>
            <a:off x="9757409" y="2588895"/>
            <a:ext cx="5346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a:t>
            </a:r>
            <a:r>
              <a:rPr sz="1800" spc="30" dirty="0">
                <a:latin typeface="Calibri"/>
                <a:cs typeface="Calibri"/>
              </a:rPr>
              <a:t>i</a:t>
            </a:r>
            <a:r>
              <a:rPr sz="1800" dirty="0">
                <a:latin typeface="Calibri"/>
                <a:cs typeface="Calibri"/>
              </a:rPr>
              <a:t>e</a:t>
            </a:r>
            <a:r>
              <a:rPr sz="1800" spc="30" dirty="0">
                <a:latin typeface="Calibri"/>
                <a:cs typeface="Calibri"/>
              </a:rPr>
              <a:t>n</a:t>
            </a:r>
            <a:r>
              <a:rPr sz="1800" dirty="0">
                <a:latin typeface="Calibri"/>
                <a:cs typeface="Calibri"/>
              </a:rPr>
              <a:t>a</a:t>
            </a:r>
            <a:endParaRPr sz="1800">
              <a:latin typeface="Calibri"/>
              <a:cs typeface="Calibri"/>
            </a:endParaRPr>
          </a:p>
        </p:txBody>
      </p:sp>
      <p:sp>
        <p:nvSpPr>
          <p:cNvPr id="5" name="object 5"/>
          <p:cNvSpPr txBox="1"/>
          <p:nvPr/>
        </p:nvSpPr>
        <p:spPr>
          <a:xfrm>
            <a:off x="1890141" y="5872479"/>
            <a:ext cx="62166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B</a:t>
            </a:r>
            <a:r>
              <a:rPr sz="1800" spc="35" dirty="0">
                <a:latin typeface="Calibri"/>
                <a:cs typeface="Calibri"/>
              </a:rPr>
              <a:t>il</a:t>
            </a:r>
            <a:r>
              <a:rPr sz="1800" spc="25" dirty="0">
                <a:latin typeface="Calibri"/>
                <a:cs typeface="Calibri"/>
              </a:rPr>
              <a:t>b</a:t>
            </a:r>
            <a:r>
              <a:rPr sz="1800" spc="30" dirty="0">
                <a:latin typeface="Calibri"/>
                <a:cs typeface="Calibri"/>
              </a:rPr>
              <a:t>a</a:t>
            </a:r>
            <a:r>
              <a:rPr sz="1800" dirty="0">
                <a:latin typeface="Calibri"/>
                <a:cs typeface="Calibri"/>
              </a:rPr>
              <a:t>o</a:t>
            </a:r>
            <a:endParaRPr sz="1800">
              <a:latin typeface="Calibri"/>
              <a:cs typeface="Calibri"/>
            </a:endParaRPr>
          </a:p>
        </p:txBody>
      </p:sp>
      <p:sp>
        <p:nvSpPr>
          <p:cNvPr id="6" name="object 6"/>
          <p:cNvSpPr txBox="1"/>
          <p:nvPr/>
        </p:nvSpPr>
        <p:spPr>
          <a:xfrm>
            <a:off x="5989065" y="3638169"/>
            <a:ext cx="4878705" cy="755015"/>
          </a:xfrm>
          <a:prstGeom prst="rect">
            <a:avLst/>
          </a:prstGeom>
        </p:spPr>
        <p:txBody>
          <a:bodyPr vert="horz" wrap="square" lIns="0" tIns="13335" rIns="0" bIns="0" rtlCol="0">
            <a:spAutoFit/>
          </a:bodyPr>
          <a:lstStyle/>
          <a:p>
            <a:pPr marL="298450" indent="-285750">
              <a:lnSpc>
                <a:spcPts val="2865"/>
              </a:lnSpc>
              <a:spcBef>
                <a:spcPts val="105"/>
              </a:spcBef>
              <a:buFont typeface="Arial"/>
              <a:buChar char="•"/>
              <a:tabLst>
                <a:tab pos="297815" algn="l"/>
                <a:tab pos="298450" algn="l"/>
              </a:tabLst>
            </a:pPr>
            <a:r>
              <a:rPr sz="2400" spc="-5" dirty="0">
                <a:latin typeface="Calibri"/>
                <a:cs typeface="Calibri"/>
              </a:rPr>
              <a:t>Dauer des </a:t>
            </a:r>
            <a:r>
              <a:rPr sz="2400" dirty="0">
                <a:latin typeface="Calibri"/>
                <a:cs typeface="Calibri"/>
              </a:rPr>
              <a:t>Aufenthaltes &amp; Anzahl</a:t>
            </a:r>
            <a:r>
              <a:rPr sz="2400" spc="-200" dirty="0">
                <a:latin typeface="Calibri"/>
                <a:cs typeface="Calibri"/>
              </a:rPr>
              <a:t> </a:t>
            </a:r>
            <a:r>
              <a:rPr sz="2400" spc="-5" dirty="0">
                <a:latin typeface="Calibri"/>
                <a:cs typeface="Calibri"/>
              </a:rPr>
              <a:t>der</a:t>
            </a:r>
            <a:endParaRPr sz="2400" dirty="0">
              <a:latin typeface="Calibri"/>
              <a:cs typeface="Calibri"/>
            </a:endParaRPr>
          </a:p>
          <a:p>
            <a:pPr marL="298450">
              <a:lnSpc>
                <a:spcPts val="2865"/>
              </a:lnSpc>
            </a:pPr>
            <a:r>
              <a:rPr sz="2400" dirty="0">
                <a:latin typeface="Calibri"/>
                <a:cs typeface="Calibri"/>
              </a:rPr>
              <a:t>möglichen</a:t>
            </a:r>
            <a:r>
              <a:rPr sz="2400" spc="-80" dirty="0">
                <a:latin typeface="Calibri"/>
                <a:cs typeface="Calibri"/>
              </a:rPr>
              <a:t> </a:t>
            </a:r>
            <a:r>
              <a:rPr sz="2400" dirty="0">
                <a:latin typeface="Calibri"/>
                <a:cs typeface="Calibri"/>
              </a:rPr>
              <a:t>Aufenthalte</a:t>
            </a:r>
          </a:p>
        </p:txBody>
      </p:sp>
      <p:sp>
        <p:nvSpPr>
          <p:cNvPr id="7" name="object 7"/>
          <p:cNvSpPr/>
          <p:nvPr/>
        </p:nvSpPr>
        <p:spPr>
          <a:xfrm>
            <a:off x="8048625" y="333375"/>
            <a:ext cx="3867150" cy="221932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38200" y="3562350"/>
            <a:ext cx="3857625" cy="2209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3"/>
            <a:ext cx="6558280" cy="1301750"/>
          </a:xfrm>
          <a:prstGeom prst="rect">
            <a:avLst/>
          </a:prstGeom>
        </p:spPr>
        <p:txBody>
          <a:bodyPr vert="horz" wrap="square" lIns="0" tIns="94615" rIns="0" bIns="0" rtlCol="0">
            <a:spAutoFit/>
          </a:bodyPr>
          <a:lstStyle/>
          <a:p>
            <a:pPr marL="12700" marR="5080">
              <a:lnSpc>
                <a:spcPts val="4730"/>
              </a:lnSpc>
              <a:spcBef>
                <a:spcPts val="745"/>
              </a:spcBef>
            </a:pPr>
            <a:r>
              <a:rPr spc="-15" dirty="0"/>
              <a:t>Wer </a:t>
            </a:r>
            <a:r>
              <a:rPr dirty="0"/>
              <a:t>kann </a:t>
            </a:r>
            <a:r>
              <a:rPr spc="30" dirty="0"/>
              <a:t>sich </a:t>
            </a:r>
            <a:r>
              <a:rPr spc="20" dirty="0"/>
              <a:t>über das  </a:t>
            </a:r>
            <a:r>
              <a:rPr spc="-40" dirty="0"/>
              <a:t>Sprachenzentrum</a:t>
            </a:r>
            <a:r>
              <a:rPr spc="-330" dirty="0"/>
              <a:t> </a:t>
            </a:r>
            <a:r>
              <a:rPr spc="-25" dirty="0"/>
              <a:t>bewerben?</a:t>
            </a:r>
          </a:p>
        </p:txBody>
      </p:sp>
      <p:sp>
        <p:nvSpPr>
          <p:cNvPr id="3" name="object 3"/>
          <p:cNvSpPr txBox="1"/>
          <p:nvPr/>
        </p:nvSpPr>
        <p:spPr>
          <a:xfrm>
            <a:off x="917575" y="2170175"/>
            <a:ext cx="6130290" cy="3679190"/>
          </a:xfrm>
          <a:prstGeom prst="rect">
            <a:avLst/>
          </a:prstGeom>
        </p:spPr>
        <p:txBody>
          <a:bodyPr vert="horz" wrap="square" lIns="0" tIns="104775" rIns="0" bIns="0" rtlCol="0">
            <a:spAutoFit/>
          </a:bodyPr>
          <a:lstStyle/>
          <a:p>
            <a:pPr marL="241300" indent="-229235">
              <a:lnSpc>
                <a:spcPct val="100000"/>
              </a:lnSpc>
              <a:spcBef>
                <a:spcPts val="825"/>
              </a:spcBef>
              <a:buFont typeface="Arial"/>
              <a:buChar char="•"/>
              <a:tabLst>
                <a:tab pos="241935" algn="l"/>
              </a:tabLst>
            </a:pPr>
            <a:r>
              <a:rPr sz="2400" spc="-15" dirty="0">
                <a:latin typeface="Calibri"/>
                <a:cs typeface="Calibri"/>
              </a:rPr>
              <a:t>BA </a:t>
            </a:r>
            <a:r>
              <a:rPr sz="2400" spc="15" dirty="0">
                <a:latin typeface="Calibri"/>
                <a:cs typeface="Calibri"/>
              </a:rPr>
              <a:t>Deutsche</a:t>
            </a:r>
            <a:r>
              <a:rPr sz="2400" spc="-145"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10" dirty="0">
                <a:latin typeface="Calibri"/>
                <a:cs typeface="Calibri"/>
              </a:rPr>
              <a:t>Französische</a:t>
            </a:r>
            <a:r>
              <a:rPr sz="2400" spc="-70"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5" dirty="0">
                <a:latin typeface="Calibri"/>
                <a:cs typeface="Calibri"/>
              </a:rPr>
              <a:t>Spanische </a:t>
            </a:r>
            <a:r>
              <a:rPr sz="2400" spc="-10" dirty="0">
                <a:latin typeface="Calibri"/>
                <a:cs typeface="Calibri"/>
              </a:rPr>
              <a:t>Philologie </a:t>
            </a:r>
            <a:r>
              <a:rPr sz="2400" dirty="0">
                <a:latin typeface="Calibri"/>
                <a:cs typeface="Calibri"/>
              </a:rPr>
              <a:t>mit</a:t>
            </a:r>
            <a:r>
              <a:rPr sz="2400" spc="-135" dirty="0">
                <a:latin typeface="Calibri"/>
                <a:cs typeface="Calibri"/>
              </a:rPr>
              <a:t> </a:t>
            </a:r>
            <a:r>
              <a:rPr sz="2400" spc="-10" dirty="0">
                <a:latin typeface="Calibri"/>
                <a:cs typeface="Calibri"/>
              </a:rPr>
              <a:t>Lateinamerikanistik</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5" dirty="0">
                <a:latin typeface="Calibri"/>
                <a:cs typeface="Calibri"/>
              </a:rPr>
              <a:t>Italienische</a:t>
            </a:r>
            <a:r>
              <a:rPr sz="2400" spc="-70"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dirty="0">
                <a:latin typeface="Calibri"/>
                <a:cs typeface="Calibri"/>
              </a:rPr>
              <a:t>Englische</a:t>
            </a:r>
            <a:r>
              <a:rPr sz="2400" spc="-70"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650"/>
              </a:spcBef>
              <a:buFont typeface="Arial"/>
              <a:buChar char="•"/>
              <a:tabLst>
                <a:tab pos="241935" algn="l"/>
              </a:tabLst>
            </a:pPr>
            <a:r>
              <a:rPr sz="2400" spc="-15" dirty="0">
                <a:latin typeface="Calibri"/>
                <a:cs typeface="Calibri"/>
              </a:rPr>
              <a:t>BA </a:t>
            </a:r>
            <a:r>
              <a:rPr sz="2400" dirty="0" err="1">
                <a:latin typeface="Calibri"/>
                <a:cs typeface="Calibri"/>
              </a:rPr>
              <a:t>Portugiesisch-</a:t>
            </a:r>
            <a:r>
              <a:rPr sz="2400" spc="-15" dirty="0" err="1">
                <a:latin typeface="Calibri"/>
                <a:cs typeface="Calibri"/>
              </a:rPr>
              <a:t>Brasilianische</a:t>
            </a:r>
            <a:r>
              <a:rPr sz="2400" spc="-70" dirty="0">
                <a:latin typeface="Calibri"/>
                <a:cs typeface="Calibri"/>
              </a:rPr>
              <a:t> </a:t>
            </a:r>
            <a:r>
              <a:rPr sz="2400" spc="5" dirty="0">
                <a:latin typeface="Calibri"/>
                <a:cs typeface="Calibri"/>
              </a:rPr>
              <a:t>Studien</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10" dirty="0">
                <a:latin typeface="Calibri"/>
                <a:cs typeface="Calibri"/>
              </a:rPr>
              <a:t>Sprache </a:t>
            </a:r>
            <a:r>
              <a:rPr sz="2400" spc="5" dirty="0">
                <a:latin typeface="Calibri"/>
                <a:cs typeface="Calibri"/>
              </a:rPr>
              <a:t>und</a:t>
            </a:r>
            <a:r>
              <a:rPr sz="2400" spc="-70" dirty="0">
                <a:latin typeface="Calibri"/>
                <a:cs typeface="Calibri"/>
              </a:rPr>
              <a:t> </a:t>
            </a:r>
            <a:r>
              <a:rPr sz="2400" dirty="0">
                <a:latin typeface="Calibri"/>
                <a:cs typeface="Calibri"/>
              </a:rPr>
              <a:t>Gesellschaft</a:t>
            </a:r>
          </a:p>
          <a:p>
            <a:pPr marL="241300" indent="-229235">
              <a:lnSpc>
                <a:spcPct val="100000"/>
              </a:lnSpc>
              <a:spcBef>
                <a:spcPts val="725"/>
              </a:spcBef>
              <a:buFont typeface="Arial"/>
              <a:buChar char="•"/>
              <a:tabLst>
                <a:tab pos="241935" algn="l"/>
              </a:tabLst>
            </a:pPr>
            <a:r>
              <a:rPr sz="2400" spc="-15" dirty="0">
                <a:latin typeface="Calibri"/>
                <a:cs typeface="Calibri"/>
              </a:rPr>
              <a:t>MA</a:t>
            </a:r>
            <a:r>
              <a:rPr sz="2400" spc="5" dirty="0">
                <a:latin typeface="Calibri"/>
                <a:cs typeface="Calibri"/>
              </a:rPr>
              <a:t> </a:t>
            </a:r>
            <a:r>
              <a:rPr sz="2400" dirty="0">
                <a:latin typeface="Calibri"/>
                <a:cs typeface="Calibri"/>
              </a:rPr>
              <a:t>Sprachwissenschaft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417449"/>
            <a:ext cx="9067800" cy="1639951"/>
          </a:xfrm>
        </p:spPr>
        <p:txBody>
          <a:bodyPr/>
          <a:lstStyle/>
          <a:p>
            <a:pPr marL="298450" indent="-285750">
              <a:spcBef>
                <a:spcPts val="105"/>
              </a:spcBef>
              <a:tabLst>
                <a:tab pos="297815" algn="l"/>
                <a:tab pos="298450" algn="l"/>
              </a:tabLst>
            </a:pPr>
            <a:r>
              <a:rPr lang="de-DE" spc="-5" dirty="0">
                <a:latin typeface="Calibri"/>
                <a:cs typeface="Calibri"/>
              </a:rPr>
              <a:t>Dauer des </a:t>
            </a:r>
            <a:r>
              <a:rPr lang="de-DE" dirty="0">
                <a:latin typeface="Calibri"/>
                <a:cs typeface="Calibri"/>
              </a:rPr>
              <a:t>Aufenthaltes &amp; Anzahl</a:t>
            </a:r>
            <a:r>
              <a:rPr lang="de-DE" spc="-200" dirty="0">
                <a:latin typeface="Calibri"/>
                <a:cs typeface="Calibri"/>
              </a:rPr>
              <a:t> </a:t>
            </a:r>
            <a:r>
              <a:rPr lang="de-DE" spc="-5" dirty="0">
                <a:latin typeface="Calibri"/>
                <a:cs typeface="Calibri"/>
              </a:rPr>
              <a:t>der</a:t>
            </a:r>
            <a:br>
              <a:rPr lang="de-DE" dirty="0">
                <a:latin typeface="Calibri"/>
                <a:cs typeface="Calibri"/>
              </a:rPr>
            </a:br>
            <a:r>
              <a:rPr lang="de-DE" dirty="0">
                <a:latin typeface="Calibri"/>
                <a:cs typeface="Calibri"/>
              </a:rPr>
              <a:t>möglichen</a:t>
            </a:r>
            <a:r>
              <a:rPr lang="de-DE" spc="-80" dirty="0">
                <a:latin typeface="Calibri"/>
                <a:cs typeface="Calibri"/>
              </a:rPr>
              <a:t> </a:t>
            </a:r>
            <a:r>
              <a:rPr lang="de-DE" dirty="0">
                <a:latin typeface="Calibri"/>
                <a:cs typeface="Calibri"/>
              </a:rPr>
              <a:t>Aufenthalte</a:t>
            </a:r>
            <a:br>
              <a:rPr lang="de-DE" dirty="0">
                <a:latin typeface="Calibri"/>
                <a:cs typeface="Calibri"/>
              </a:rPr>
            </a:br>
            <a:endParaRPr lang="de-DE" dirty="0"/>
          </a:p>
        </p:txBody>
      </p:sp>
      <p:sp>
        <p:nvSpPr>
          <p:cNvPr id="3" name="Textplatzhalter 2"/>
          <p:cNvSpPr>
            <a:spLocks noGrp="1"/>
          </p:cNvSpPr>
          <p:nvPr>
            <p:ph type="body" idx="1"/>
          </p:nvPr>
        </p:nvSpPr>
        <p:spPr>
          <a:xfrm>
            <a:off x="762000" y="2286000"/>
            <a:ext cx="10356850" cy="923330"/>
          </a:xfrm>
        </p:spPr>
        <p:txBody>
          <a:bodyPr/>
          <a:lstStyle/>
          <a:p>
            <a:pPr marL="342900" indent="-342900">
              <a:buFont typeface="Arial" panose="020B0604020202020204" pitchFamily="34" charset="0"/>
              <a:buChar char="•"/>
            </a:pPr>
            <a:r>
              <a:rPr lang="en-GB" sz="2000" dirty="0"/>
              <a:t>1 Semester (5 </a:t>
            </a:r>
            <a:r>
              <a:rPr lang="en-GB" sz="2000" dirty="0" err="1"/>
              <a:t>Monate</a:t>
            </a:r>
            <a:r>
              <a:rPr lang="en-GB" sz="2000" dirty="0"/>
              <a:t>) </a:t>
            </a:r>
            <a:r>
              <a:rPr lang="en-GB" sz="2000" dirty="0" err="1"/>
              <a:t>oder</a:t>
            </a:r>
            <a:r>
              <a:rPr lang="en-GB" sz="2000" dirty="0"/>
              <a:t> 2 Semester (10 </a:t>
            </a:r>
            <a:r>
              <a:rPr lang="en-GB" sz="2000" dirty="0" err="1"/>
              <a:t>Monate</a:t>
            </a:r>
            <a:r>
              <a:rPr lang="en-GB" sz="2000" dirty="0"/>
              <a:t>)</a:t>
            </a:r>
          </a:p>
          <a:p>
            <a:endParaRPr lang="en-GB" sz="2000" dirty="0"/>
          </a:p>
          <a:p>
            <a:pPr marL="342900" indent="-342900">
              <a:buFont typeface="Arial" panose="020B0604020202020204" pitchFamily="34" charset="0"/>
              <a:buChar char="•"/>
            </a:pPr>
            <a:r>
              <a:rPr lang="en-GB" sz="2000" dirty="0" err="1"/>
              <a:t>Insgesamt</a:t>
            </a:r>
            <a:r>
              <a:rPr lang="en-GB" sz="2000" dirty="0"/>
              <a:t> 12 </a:t>
            </a:r>
            <a:r>
              <a:rPr lang="en-GB" sz="2000" dirty="0" err="1"/>
              <a:t>Monate</a:t>
            </a:r>
            <a:r>
              <a:rPr lang="en-GB" sz="2000" dirty="0"/>
              <a:t> pro </a:t>
            </a:r>
            <a:r>
              <a:rPr lang="en-GB" sz="2000" dirty="0" err="1"/>
              <a:t>Studienzyklus</a:t>
            </a:r>
            <a:endParaRPr lang="de-DE" sz="2000" dirty="0"/>
          </a:p>
        </p:txBody>
      </p:sp>
      <p:pic>
        <p:nvPicPr>
          <p:cNvPr id="4" name="Grafik 3">
            <a:extLst>
              <a:ext uri="{FF2B5EF4-FFF2-40B4-BE49-F238E27FC236}">
                <a16:creationId xmlns:a16="http://schemas.microsoft.com/office/drawing/2014/main" id="{7A531FA5-4B78-4C48-9613-46D28C9B648A}"/>
              </a:ext>
            </a:extLst>
          </p:cNvPr>
          <p:cNvPicPr>
            <a:picLocks noChangeAspect="1"/>
          </p:cNvPicPr>
          <p:nvPr/>
        </p:nvPicPr>
        <p:blipFill>
          <a:blip r:embed="rId2"/>
          <a:stretch>
            <a:fillRect/>
          </a:stretch>
        </p:blipFill>
        <p:spPr>
          <a:xfrm>
            <a:off x="3581400" y="5638800"/>
            <a:ext cx="4950381" cy="859611"/>
          </a:xfrm>
          <a:prstGeom prst="rect">
            <a:avLst/>
          </a:prstGeom>
        </p:spPr>
      </p:pic>
    </p:spTree>
    <p:extLst>
      <p:ext uri="{BB962C8B-B14F-4D97-AF65-F5344CB8AC3E}">
        <p14:creationId xmlns:p14="http://schemas.microsoft.com/office/powerpoint/2010/main" val="229407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6CFAD-31EF-4A9A-BD80-6B8BE07615C6}"/>
              </a:ext>
            </a:extLst>
          </p:cNvPr>
          <p:cNvSpPr>
            <a:spLocks noGrp="1"/>
          </p:cNvSpPr>
          <p:nvPr>
            <p:ph type="title"/>
          </p:nvPr>
        </p:nvSpPr>
        <p:spPr>
          <a:xfrm>
            <a:off x="1676400" y="417449"/>
            <a:ext cx="8915400" cy="2031325"/>
          </a:xfrm>
        </p:spPr>
        <p:txBody>
          <a:bodyPr/>
          <a:lstStyle/>
          <a:p>
            <a:pPr algn="ctr"/>
            <a:r>
              <a:rPr lang="de-DE" dirty="0">
                <a:solidFill>
                  <a:schemeClr val="tx2"/>
                </a:solidFill>
              </a:rPr>
              <a:t>Teilnahmevoraussetzungen für Studierende</a:t>
            </a:r>
            <a:br>
              <a:rPr lang="de-DE" dirty="0">
                <a:solidFill>
                  <a:schemeClr val="tx2"/>
                </a:solidFill>
              </a:rPr>
            </a:br>
            <a:endParaRPr lang="de-DE" dirty="0">
              <a:solidFill>
                <a:schemeClr val="tx2"/>
              </a:solidFill>
            </a:endParaRPr>
          </a:p>
        </p:txBody>
      </p:sp>
      <p:sp>
        <p:nvSpPr>
          <p:cNvPr id="3" name="Textplatzhalter 2">
            <a:extLst>
              <a:ext uri="{FF2B5EF4-FFF2-40B4-BE49-F238E27FC236}">
                <a16:creationId xmlns:a16="http://schemas.microsoft.com/office/drawing/2014/main" id="{E26F61F8-3AF3-4B78-919B-D214466E0D33}"/>
              </a:ext>
            </a:extLst>
          </p:cNvPr>
          <p:cNvSpPr>
            <a:spLocks noGrp="1"/>
          </p:cNvSpPr>
          <p:nvPr>
            <p:ph type="body" idx="1"/>
          </p:nvPr>
        </p:nvSpPr>
        <p:spPr>
          <a:xfrm>
            <a:off x="917575" y="2362200"/>
            <a:ext cx="10356850" cy="3323987"/>
          </a:xfrm>
        </p:spPr>
        <p:txBody>
          <a:bodyPr/>
          <a:lstStyle/>
          <a:p>
            <a:pPr marL="285750" lvl="0" indent="-285750">
              <a:buFont typeface="Arial" panose="020B0604020202020204" pitchFamily="34" charset="0"/>
              <a:buChar char="•"/>
            </a:pPr>
            <a:r>
              <a:rPr lang="de-DE" sz="2400" dirty="0"/>
              <a:t>Vollständige Immatrikulation in einem Studiengang der FU, der zu einem Hochschulabschluss (bis einschl. Promotion) führt</a:t>
            </a:r>
          </a:p>
          <a:p>
            <a:pPr marL="285750" lvl="0" indent="-285750">
              <a:buFont typeface="Arial" panose="020B0604020202020204" pitchFamily="34" charset="0"/>
              <a:buChar char="•"/>
            </a:pPr>
            <a:r>
              <a:rPr lang="de-DE" sz="2400" dirty="0"/>
              <a:t>BA &gt; Auslandsstudium ab dem </a:t>
            </a:r>
            <a:r>
              <a:rPr lang="de-DE" sz="2400" b="1" dirty="0"/>
              <a:t>3. FS</a:t>
            </a:r>
          </a:p>
          <a:p>
            <a:pPr marL="285750" lvl="0" indent="-285750">
              <a:buFont typeface="Arial" panose="020B0604020202020204" pitchFamily="34" charset="0"/>
              <a:buChar char="•"/>
            </a:pPr>
            <a:r>
              <a:rPr lang="de-DE" sz="2400" dirty="0"/>
              <a:t>MA &gt; Auslandsstudium ab dem 2. FS</a:t>
            </a:r>
          </a:p>
          <a:p>
            <a:pPr marL="285750" lvl="0" indent="-285750">
              <a:buFont typeface="Arial" panose="020B0604020202020204" pitchFamily="34" charset="0"/>
              <a:buChar char="•"/>
            </a:pPr>
            <a:r>
              <a:rPr lang="de-DE" sz="2400" dirty="0"/>
              <a:t>Ausreichende Kenntnisse der Hauptunterrichtssprache an der Gasthochschule</a:t>
            </a:r>
          </a:p>
          <a:p>
            <a:pPr marL="285750" indent="-285750">
              <a:buFont typeface="Arial" panose="020B0604020202020204" pitchFamily="34" charset="0"/>
              <a:buChar char="•"/>
            </a:pPr>
            <a:r>
              <a:rPr lang="de-DE" sz="2400" dirty="0"/>
              <a:t>&gt; nachzuweisen durch einen aktuellen Sprachnachweis bei der Bewerbung</a:t>
            </a:r>
          </a:p>
          <a:p>
            <a:pPr marL="285750" indent="-285750">
              <a:buFont typeface="Arial" panose="020B0604020202020204" pitchFamily="34" charset="0"/>
              <a:buChar char="•"/>
            </a:pPr>
            <a:r>
              <a:rPr lang="de-DE" sz="2400" dirty="0"/>
              <a:t>Absolvieren von Kursen im Umfang von mindestens </a:t>
            </a:r>
            <a:r>
              <a:rPr lang="de-DE" sz="2400" b="1" dirty="0"/>
              <a:t>15 ECTS </a:t>
            </a:r>
            <a:r>
              <a:rPr lang="de-DE" sz="2400" dirty="0"/>
              <a:t>je Semester inkl. Teilnahme an und Bestehen der Prüfungsleistungen der Partnerhochschule (BA/MA)</a:t>
            </a:r>
          </a:p>
        </p:txBody>
      </p:sp>
      <p:pic>
        <p:nvPicPr>
          <p:cNvPr id="4" name="Grafik 3">
            <a:extLst>
              <a:ext uri="{FF2B5EF4-FFF2-40B4-BE49-F238E27FC236}">
                <a16:creationId xmlns:a16="http://schemas.microsoft.com/office/drawing/2014/main" id="{6EF1EB7E-86DD-4D45-AA28-583F732EBE23}"/>
              </a:ext>
            </a:extLst>
          </p:cNvPr>
          <p:cNvPicPr>
            <a:picLocks noChangeAspect="1"/>
          </p:cNvPicPr>
          <p:nvPr/>
        </p:nvPicPr>
        <p:blipFill>
          <a:blip r:embed="rId2"/>
          <a:stretch>
            <a:fillRect/>
          </a:stretch>
        </p:blipFill>
        <p:spPr>
          <a:xfrm>
            <a:off x="3581400" y="5562600"/>
            <a:ext cx="4950381" cy="859611"/>
          </a:xfrm>
          <a:prstGeom prst="rect">
            <a:avLst/>
          </a:prstGeom>
        </p:spPr>
      </p:pic>
    </p:spTree>
    <p:extLst>
      <p:ext uri="{BB962C8B-B14F-4D97-AF65-F5344CB8AC3E}">
        <p14:creationId xmlns:p14="http://schemas.microsoft.com/office/powerpoint/2010/main" val="144611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9E764-B30A-4170-9F21-1D87DC0FB795}"/>
              </a:ext>
            </a:extLst>
          </p:cNvPr>
          <p:cNvSpPr>
            <a:spLocks noGrp="1"/>
          </p:cNvSpPr>
          <p:nvPr>
            <p:ph type="title"/>
          </p:nvPr>
        </p:nvSpPr>
        <p:spPr>
          <a:xfrm>
            <a:off x="762000" y="417449"/>
            <a:ext cx="10591800" cy="1661993"/>
          </a:xfrm>
        </p:spPr>
        <p:txBody>
          <a:bodyPr/>
          <a:lstStyle/>
          <a:p>
            <a:r>
              <a:rPr lang="de-DE" sz="3200" b="1" dirty="0">
                <a:solidFill>
                  <a:schemeClr val="tx2"/>
                </a:solidFill>
              </a:rPr>
              <a:t>Wichtig: Folgende Änderungen wirken sich auf die finanzielle Förderung aus (neu ab 2022/23):</a:t>
            </a:r>
            <a:br>
              <a:rPr lang="de-DE" b="1" dirty="0"/>
            </a:br>
            <a:endParaRPr lang="de-DE" b="1" dirty="0"/>
          </a:p>
        </p:txBody>
      </p:sp>
      <p:sp>
        <p:nvSpPr>
          <p:cNvPr id="3" name="Textplatzhalter 2">
            <a:extLst>
              <a:ext uri="{FF2B5EF4-FFF2-40B4-BE49-F238E27FC236}">
                <a16:creationId xmlns:a16="http://schemas.microsoft.com/office/drawing/2014/main" id="{B6D2F077-0041-4A2A-810C-48381B9C8BAA}"/>
              </a:ext>
            </a:extLst>
          </p:cNvPr>
          <p:cNvSpPr>
            <a:spLocks noGrp="1"/>
          </p:cNvSpPr>
          <p:nvPr>
            <p:ph type="body" idx="1"/>
          </p:nvPr>
        </p:nvSpPr>
        <p:spPr>
          <a:xfrm>
            <a:off x="917575" y="2133600"/>
            <a:ext cx="10356850" cy="2154436"/>
          </a:xfrm>
        </p:spPr>
        <p:txBody>
          <a:bodyPr/>
          <a:lstStyle/>
          <a:p>
            <a:pPr marL="457200" lvl="0" indent="-457200">
              <a:buFont typeface="Arial" panose="020B0604020202020204" pitchFamily="34" charset="0"/>
              <a:buChar char="•"/>
            </a:pPr>
            <a:r>
              <a:rPr lang="de-DE" sz="2800" dirty="0"/>
              <a:t>Unterschreitung der 15 ECTS/Semester</a:t>
            </a:r>
          </a:p>
          <a:p>
            <a:pPr marL="457200" lvl="0" indent="-457200">
              <a:buFont typeface="Arial" panose="020B0604020202020204" pitchFamily="34" charset="0"/>
              <a:buChar char="•"/>
            </a:pPr>
            <a:r>
              <a:rPr lang="de-DE" sz="2800" dirty="0"/>
              <a:t>Nicht-Teilnahme an den Prüfungen der Gasthochschule (0 ECTS im </a:t>
            </a:r>
            <a:r>
              <a:rPr lang="de-DE" sz="2800" dirty="0" err="1"/>
              <a:t>Transcript</a:t>
            </a:r>
            <a:r>
              <a:rPr lang="de-DE" sz="2800" dirty="0"/>
              <a:t> </a:t>
            </a:r>
            <a:r>
              <a:rPr lang="de-DE" sz="2800" dirty="0" err="1"/>
              <a:t>of</a:t>
            </a:r>
            <a:r>
              <a:rPr lang="de-DE" sz="2800" dirty="0"/>
              <a:t> Records)</a:t>
            </a:r>
          </a:p>
          <a:p>
            <a:pPr marL="457200" indent="-457200">
              <a:buFont typeface="Arial" panose="020B0604020202020204" pitchFamily="34" charset="0"/>
              <a:buChar char="•"/>
            </a:pPr>
            <a:r>
              <a:rPr lang="de-DE" sz="2800" dirty="0"/>
              <a:t>Nicht-Bestehen der Prüfungen der Gasthochschule (0 ECTS im </a:t>
            </a:r>
            <a:r>
              <a:rPr lang="de-DE" sz="2800" dirty="0" err="1"/>
              <a:t>Transcript</a:t>
            </a:r>
            <a:r>
              <a:rPr lang="de-DE" sz="2800" dirty="0"/>
              <a:t> </a:t>
            </a:r>
            <a:r>
              <a:rPr lang="de-DE" sz="2800" dirty="0" err="1"/>
              <a:t>of</a:t>
            </a:r>
            <a:r>
              <a:rPr lang="de-DE" sz="2800" dirty="0"/>
              <a:t> Records)</a:t>
            </a:r>
          </a:p>
        </p:txBody>
      </p:sp>
      <p:pic>
        <p:nvPicPr>
          <p:cNvPr id="4" name="Grafik 3">
            <a:extLst>
              <a:ext uri="{FF2B5EF4-FFF2-40B4-BE49-F238E27FC236}">
                <a16:creationId xmlns:a16="http://schemas.microsoft.com/office/drawing/2014/main" id="{B7C13820-0280-4E42-9A82-A2D60051D59B}"/>
              </a:ext>
            </a:extLst>
          </p:cNvPr>
          <p:cNvPicPr>
            <a:picLocks noChangeAspect="1"/>
          </p:cNvPicPr>
          <p:nvPr/>
        </p:nvPicPr>
        <p:blipFill>
          <a:blip r:embed="rId2"/>
          <a:stretch>
            <a:fillRect/>
          </a:stretch>
        </p:blipFill>
        <p:spPr>
          <a:xfrm>
            <a:off x="3657600" y="5715000"/>
            <a:ext cx="4950381" cy="859611"/>
          </a:xfrm>
          <a:prstGeom prst="rect">
            <a:avLst/>
          </a:prstGeom>
        </p:spPr>
      </p:pic>
    </p:spTree>
    <p:extLst>
      <p:ext uri="{BB962C8B-B14F-4D97-AF65-F5344CB8AC3E}">
        <p14:creationId xmlns:p14="http://schemas.microsoft.com/office/powerpoint/2010/main" val="160348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2766" y="1924396"/>
            <a:ext cx="4566920" cy="701040"/>
          </a:xfrm>
          <a:prstGeom prst="rect">
            <a:avLst/>
          </a:prstGeom>
        </p:spPr>
        <p:txBody>
          <a:bodyPr vert="horz" wrap="square" lIns="0" tIns="16510" rIns="0" bIns="0" rtlCol="0">
            <a:spAutoFit/>
          </a:bodyPr>
          <a:lstStyle/>
          <a:p>
            <a:pPr marL="12700">
              <a:lnSpc>
                <a:spcPct val="100000"/>
              </a:lnSpc>
              <a:spcBef>
                <a:spcPts val="130"/>
              </a:spcBef>
            </a:pPr>
            <a:r>
              <a:rPr b="1" u="sng" spc="-40" dirty="0">
                <a:solidFill>
                  <a:srgbClr val="C00000"/>
                </a:solidFill>
              </a:rPr>
              <a:t>Partneruniversitäten</a:t>
            </a:r>
          </a:p>
        </p:txBody>
      </p:sp>
      <p:sp>
        <p:nvSpPr>
          <p:cNvPr id="3" name="object 3"/>
          <p:cNvSpPr txBox="1"/>
          <p:nvPr/>
        </p:nvSpPr>
        <p:spPr>
          <a:xfrm>
            <a:off x="2590800" y="2509659"/>
            <a:ext cx="6629399" cy="2245871"/>
          </a:xfrm>
          <a:prstGeom prst="rect">
            <a:avLst/>
          </a:prstGeom>
        </p:spPr>
        <p:txBody>
          <a:bodyPr vert="horz" wrap="square" lIns="0" tIns="197485" rIns="0" bIns="0" rtlCol="0">
            <a:spAutoFit/>
          </a:bodyPr>
          <a:lstStyle/>
          <a:p>
            <a:pPr algn="ctr">
              <a:lnSpc>
                <a:spcPct val="100000"/>
              </a:lnSpc>
              <a:spcBef>
                <a:spcPts val="1555"/>
              </a:spcBef>
              <a:tabLst>
                <a:tab pos="737235" algn="l"/>
              </a:tabLst>
            </a:pPr>
            <a:r>
              <a:rPr sz="2400" b="1" dirty="0">
                <a:latin typeface="Calibri"/>
                <a:cs typeface="Calibri"/>
              </a:rPr>
              <a:t>Paris	∙ </a:t>
            </a:r>
            <a:r>
              <a:rPr sz="2400" b="1" spc="-15" dirty="0">
                <a:latin typeface="Calibri"/>
                <a:cs typeface="Calibri"/>
              </a:rPr>
              <a:t>Marseille </a:t>
            </a:r>
            <a:r>
              <a:rPr sz="2400" b="1" dirty="0">
                <a:latin typeface="Calibri"/>
                <a:cs typeface="Calibri"/>
              </a:rPr>
              <a:t>∙ </a:t>
            </a:r>
            <a:r>
              <a:rPr sz="2400" b="1" spc="-5" dirty="0">
                <a:latin typeface="Calibri"/>
                <a:cs typeface="Calibri"/>
              </a:rPr>
              <a:t>Lille </a:t>
            </a:r>
            <a:r>
              <a:rPr sz="2400" b="1" dirty="0">
                <a:latin typeface="Calibri"/>
                <a:cs typeface="Calibri"/>
              </a:rPr>
              <a:t>∙</a:t>
            </a:r>
            <a:r>
              <a:rPr sz="2400" b="1" spc="285" dirty="0">
                <a:latin typeface="Calibri"/>
                <a:cs typeface="Calibri"/>
              </a:rPr>
              <a:t> </a:t>
            </a:r>
            <a:r>
              <a:rPr sz="2400" b="1" spc="-10" dirty="0">
                <a:latin typeface="Calibri"/>
                <a:cs typeface="Calibri"/>
              </a:rPr>
              <a:t>Französisch-Guyana</a:t>
            </a:r>
            <a:endParaRPr sz="2400" b="1" dirty="0">
              <a:latin typeface="Calibri"/>
              <a:cs typeface="Calibri"/>
            </a:endParaRPr>
          </a:p>
          <a:p>
            <a:pPr marL="12700" marR="5080" algn="ctr">
              <a:lnSpc>
                <a:spcPct val="150600"/>
              </a:lnSpc>
            </a:pPr>
            <a:r>
              <a:rPr sz="2400" b="1" dirty="0">
                <a:latin typeface="Calibri"/>
                <a:cs typeface="Calibri"/>
              </a:rPr>
              <a:t>Madrid ∙ Barcelona ∙ Bilbao ∙ </a:t>
            </a:r>
            <a:r>
              <a:rPr sz="2400" b="1" spc="-5" dirty="0">
                <a:latin typeface="Calibri"/>
                <a:cs typeface="Calibri"/>
              </a:rPr>
              <a:t>Salamanca </a:t>
            </a:r>
            <a:r>
              <a:rPr sz="2400" b="1" dirty="0">
                <a:latin typeface="Calibri"/>
                <a:cs typeface="Calibri"/>
              </a:rPr>
              <a:t>∙ A </a:t>
            </a:r>
            <a:r>
              <a:rPr sz="2400" b="1" spc="-5" dirty="0">
                <a:latin typeface="Calibri"/>
                <a:cs typeface="Calibri"/>
              </a:rPr>
              <a:t>Coruña  </a:t>
            </a:r>
            <a:r>
              <a:rPr sz="2400" b="1" dirty="0">
                <a:latin typeface="Calibri"/>
                <a:cs typeface="Calibri"/>
              </a:rPr>
              <a:t>Neapel ∙ Pisa ∙ </a:t>
            </a:r>
            <a:r>
              <a:rPr sz="2400" b="1" spc="-5" dirty="0">
                <a:latin typeface="Calibri"/>
                <a:cs typeface="Calibri"/>
              </a:rPr>
              <a:t>Siena </a:t>
            </a:r>
            <a:r>
              <a:rPr sz="2400" b="1" dirty="0">
                <a:latin typeface="Calibri"/>
                <a:cs typeface="Calibri"/>
              </a:rPr>
              <a:t>∙</a:t>
            </a:r>
            <a:r>
              <a:rPr sz="2400" b="1" spc="-140" dirty="0">
                <a:latin typeface="Calibri"/>
                <a:cs typeface="Calibri"/>
              </a:rPr>
              <a:t> </a:t>
            </a:r>
            <a:r>
              <a:rPr sz="2400" b="1" spc="-30" dirty="0">
                <a:latin typeface="Calibri"/>
                <a:cs typeface="Calibri"/>
              </a:rPr>
              <a:t>Turin</a:t>
            </a:r>
            <a:endParaRPr sz="2400" b="1" dirty="0">
              <a:latin typeface="Calibri"/>
              <a:cs typeface="Calibri"/>
            </a:endParaRPr>
          </a:p>
          <a:p>
            <a:pPr marR="61594" algn="ctr">
              <a:lnSpc>
                <a:spcPct val="100000"/>
              </a:lnSpc>
              <a:spcBef>
                <a:spcPts val="1455"/>
              </a:spcBef>
            </a:pPr>
            <a:r>
              <a:rPr sz="2400" b="1" spc="-5" dirty="0">
                <a:latin typeface="Calibri"/>
                <a:cs typeface="Calibri"/>
              </a:rPr>
              <a:t>Dublin</a:t>
            </a:r>
            <a:endParaRPr sz="2400" b="1" dirty="0">
              <a:latin typeface="Calibri"/>
              <a:cs typeface="Calibri"/>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642766" cy="2049056"/>
          </a:xfrm>
          <a:prstGeom prst="rect">
            <a:avLst/>
          </a:prstGeom>
        </p:spPr>
      </p:pic>
      <p:sp>
        <p:nvSpPr>
          <p:cNvPr id="13" name="Textfeld 12"/>
          <p:cNvSpPr txBox="1"/>
          <p:nvPr/>
        </p:nvSpPr>
        <p:spPr>
          <a:xfrm>
            <a:off x="0" y="2049056"/>
            <a:ext cx="2362200" cy="276999"/>
          </a:xfrm>
          <a:prstGeom prst="rect">
            <a:avLst/>
          </a:prstGeom>
          <a:noFill/>
        </p:spPr>
        <p:txBody>
          <a:bodyPr wrap="square" rtlCol="0">
            <a:spAutoFit/>
          </a:bodyPr>
          <a:lstStyle/>
          <a:p>
            <a:r>
              <a:rPr lang="de-DE" sz="1200" dirty="0" err="1"/>
              <a:t>Universidad</a:t>
            </a:r>
            <a:r>
              <a:rPr lang="de-DE" sz="1200" dirty="0"/>
              <a:t> de Salamanca	</a:t>
            </a:r>
          </a:p>
        </p:txBody>
      </p:sp>
      <p:sp>
        <p:nvSpPr>
          <p:cNvPr id="4" name="Textfeld 3">
            <a:extLst>
              <a:ext uri="{FF2B5EF4-FFF2-40B4-BE49-F238E27FC236}">
                <a16:creationId xmlns:a16="http://schemas.microsoft.com/office/drawing/2014/main" id="{7CD633B2-A688-423E-A70B-653C7B5B704A}"/>
              </a:ext>
            </a:extLst>
          </p:cNvPr>
          <p:cNvSpPr txBox="1"/>
          <p:nvPr/>
        </p:nvSpPr>
        <p:spPr>
          <a:xfrm>
            <a:off x="9296400" y="4267200"/>
            <a:ext cx="44958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Napoli, „</a:t>
            </a:r>
            <a:r>
              <a:rPr lang="de-DE" sz="1200" dirty="0" err="1"/>
              <a:t>L‘Orientale</a:t>
            </a:r>
            <a:r>
              <a:rPr lang="de-DE" sz="1200" dirty="0"/>
              <a:t>“</a:t>
            </a:r>
          </a:p>
        </p:txBody>
      </p:sp>
      <p:pic>
        <p:nvPicPr>
          <p:cNvPr id="5" name="Grafik 4">
            <a:extLst>
              <a:ext uri="{FF2B5EF4-FFF2-40B4-BE49-F238E27FC236}">
                <a16:creationId xmlns:a16="http://schemas.microsoft.com/office/drawing/2014/main" id="{8BD0B9BB-E833-4586-9013-0C026E09969E}"/>
              </a:ext>
            </a:extLst>
          </p:cNvPr>
          <p:cNvPicPr>
            <a:picLocks noChangeAspect="1"/>
          </p:cNvPicPr>
          <p:nvPr/>
        </p:nvPicPr>
        <p:blipFill>
          <a:blip r:embed="rId4"/>
          <a:stretch>
            <a:fillRect/>
          </a:stretch>
        </p:blipFill>
        <p:spPr>
          <a:xfrm>
            <a:off x="8485244" y="4589016"/>
            <a:ext cx="3706756" cy="2268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1507</Words>
  <Application>Microsoft Office PowerPoint</Application>
  <PresentationFormat>Breitbild</PresentationFormat>
  <Paragraphs>199</Paragraphs>
  <Slides>29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Calibri Light</vt:lpstr>
      <vt:lpstr>SourceSansPro</vt:lpstr>
      <vt:lpstr>Wingdings</vt:lpstr>
      <vt:lpstr>Office Theme</vt:lpstr>
      <vt:lpstr>Informationsveranstaltung:</vt:lpstr>
      <vt:lpstr>Das Erasmus-Team des Sprachenzentrums</vt:lpstr>
      <vt:lpstr>Programm</vt:lpstr>
      <vt:lpstr>Allgemeines zu Erasmus+ am  Sprachenzentrum</vt:lpstr>
      <vt:lpstr>Wer kann sich über das  Sprachenzentrum bewerben?</vt:lpstr>
      <vt:lpstr>Dauer des Aufenthaltes &amp; Anzahl der möglichen Aufenthalte </vt:lpstr>
      <vt:lpstr>Teilnahmevoraussetzungen für Studierende </vt:lpstr>
      <vt:lpstr>Wichtig: Folgende Änderungen wirken sich auf die finanzielle Förderung aus (neu ab 2022/23): </vt:lpstr>
      <vt:lpstr>Partneruniversitäten</vt:lpstr>
      <vt:lpstr>Partneruniversitäten BA Deutsche Philologie</vt:lpstr>
      <vt:lpstr>Partneruniversitäten BA Französische Philologie</vt:lpstr>
      <vt:lpstr>Partneruniversitäten BA Spanische Philologie mit Lateinamerikanistik</vt:lpstr>
      <vt:lpstr>Partneruniversitäten BA Italienische Philologie</vt:lpstr>
      <vt:lpstr>Partneruniversitäten BA Englische Philologie</vt:lpstr>
      <vt:lpstr>Austauschprogramm mit dem Vereinigten Königreich:</vt:lpstr>
      <vt:lpstr>Partneruniversitäten BA Portugiesisch- Brasilianische Studien</vt:lpstr>
      <vt:lpstr>Partneruniversitäten BA Sprache und Gesellschaft</vt:lpstr>
      <vt:lpstr>Partneruniversitäten MA Sprachwissenschaft</vt:lpstr>
      <vt:lpstr>Bewerbung</vt:lpstr>
      <vt:lpstr>Hinweise zu den Bewerbungsunterlagen</vt:lpstr>
      <vt:lpstr>Wo finde ich was?</vt:lpstr>
      <vt:lpstr>Sprachtests Französisch</vt:lpstr>
      <vt:lpstr>Sprachtests Spanisch</vt:lpstr>
      <vt:lpstr>Sprachtests</vt:lpstr>
      <vt:lpstr>Neuer Info-Verteiler für Studierende: </vt:lpstr>
      <vt:lpstr>PowerPoint-Präsentation</vt:lpstr>
      <vt:lpstr>Das Zentrale Erasmus-Büro</vt:lpstr>
      <vt:lpstr>Kontakt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Informationsveranstaltung:  Erasmus + über die Zentraleinrichtung Sprachenzentrum</dc:title>
  <dc:creator>Wilkens, Rebekka</dc:creator>
  <cp:lastModifiedBy>Reisner, Katherina</cp:lastModifiedBy>
  <cp:revision>78</cp:revision>
  <cp:lastPrinted>2024-12-02T11:56:41Z</cp:lastPrinted>
  <dcterms:created xsi:type="dcterms:W3CDTF">2021-11-16T16:46:42Z</dcterms:created>
  <dcterms:modified xsi:type="dcterms:W3CDTF">2025-01-07T07:44:04Z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2019-12-09T00:00:00Z</vt:filetime>
  </property>
  <property fmtid="{D5CDD505-2E9C-101B-9397-08002B2CF9AE}" pid="3" name="Creator">
    <vt:lpwstr>Microsoft® PowerPoint® 2016</vt:lpwstr>
  </property>
  <property fmtid="{D5CDD505-2E9C-101B-9397-08002B2CF9AE}" pid="4" name="LastSaved">
    <vt:filetime>2021-11-16T00:00:00Z</vt:filetime>
  </property>
</Properties>
</file>